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8" r:id="rId3"/>
    <p:sldId id="257" r:id="rId4"/>
    <p:sldId id="259" r:id="rId5"/>
    <p:sldId id="260" r:id="rId6"/>
    <p:sldId id="282" r:id="rId7"/>
    <p:sldId id="286" r:id="rId8"/>
    <p:sldId id="271" r:id="rId9"/>
    <p:sldId id="262" r:id="rId10"/>
    <p:sldId id="264" r:id="rId11"/>
    <p:sldId id="265" r:id="rId12"/>
    <p:sldId id="266" r:id="rId13"/>
    <p:sldId id="281" r:id="rId14"/>
    <p:sldId id="267" r:id="rId15"/>
    <p:sldId id="269" r:id="rId16"/>
    <p:sldId id="273" r:id="rId17"/>
    <p:sldId id="280" r:id="rId18"/>
    <p:sldId id="278" r:id="rId19"/>
    <p:sldId id="277" r:id="rId20"/>
    <p:sldId id="272" r:id="rId21"/>
    <p:sldId id="275" r:id="rId22"/>
    <p:sldId id="283" r:id="rId23"/>
    <p:sldId id="284" r:id="rId24"/>
    <p:sldId id="276" r:id="rId25"/>
    <p:sldId id="285" r:id="rId26"/>
    <p:sldId id="294" r:id="rId27"/>
    <p:sldId id="295" r:id="rId28"/>
    <p:sldId id="296" r:id="rId29"/>
    <p:sldId id="290" r:id="rId30"/>
    <p:sldId id="307" r:id="rId31"/>
    <p:sldId id="313" r:id="rId32"/>
    <p:sldId id="330" r:id="rId33"/>
    <p:sldId id="325" r:id="rId34"/>
    <p:sldId id="326" r:id="rId35"/>
    <p:sldId id="327" r:id="rId36"/>
    <p:sldId id="331" r:id="rId37"/>
    <p:sldId id="318" r:id="rId38"/>
    <p:sldId id="333" r:id="rId39"/>
    <p:sldId id="332" r:id="rId40"/>
    <p:sldId id="341" r:id="rId41"/>
    <p:sldId id="334" r:id="rId42"/>
    <p:sldId id="337" r:id="rId43"/>
    <p:sldId id="345" r:id="rId44"/>
    <p:sldId id="335" r:id="rId45"/>
    <p:sldId id="336" r:id="rId46"/>
    <p:sldId id="329" r:id="rId47"/>
    <p:sldId id="344" r:id="rId48"/>
    <p:sldId id="338" r:id="rId49"/>
    <p:sldId id="340" r:id="rId50"/>
    <p:sldId id="324" r:id="rId51"/>
    <p:sldId id="291" r:id="rId52"/>
    <p:sldId id="346" r:id="rId53"/>
    <p:sldId id="347" r:id="rId54"/>
    <p:sldId id="348" r:id="rId55"/>
    <p:sldId id="349" r:id="rId56"/>
    <p:sldId id="289" r:id="rId57"/>
    <p:sldId id="293" r:id="rId58"/>
    <p:sldId id="350" r:id="rId59"/>
    <p:sldId id="351" r:id="rId60"/>
    <p:sldId id="354" r:id="rId61"/>
    <p:sldId id="353" r:id="rId62"/>
    <p:sldId id="352" r:id="rId63"/>
    <p:sldId id="292" r:id="rId64"/>
    <p:sldId id="287" r:id="rId65"/>
    <p:sldId id="261" r:id="rId6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713"/>
    <p:restoredTop sz="94655"/>
  </p:normalViewPr>
  <p:slideViewPr>
    <p:cSldViewPr snapToGrid="0" snapToObjects="1">
      <p:cViewPr>
        <p:scale>
          <a:sx n="83" d="100"/>
          <a:sy n="83" d="100"/>
        </p:scale>
        <p:origin x="536" y="61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B61BEF0D-F0BB-DE4B-95CE-6DB70DBA9567}" type="datetimeFigureOut">
              <a:rPr lang="en-US" dirty="0"/>
              <a:pPr/>
              <a:t>7/7/20</a:t>
            </a:fld>
            <a:endParaRPr lang="en-US" dirty="0"/>
          </a:p>
        </p:txBody>
      </p:sp>
      <p:sp>
        <p:nvSpPr>
          <p:cNvPr id="5" name="Footer Placeholder 4"/>
          <p:cNvSpPr>
            <a:spLocks noGrp="1"/>
          </p:cNvSpPr>
          <p:nvPr>
            <p:ph type="ftr" sz="quarter" idx="11"/>
          </p:nvPr>
        </p:nvSpPr>
        <p:spPr>
          <a:xfrm>
            <a:off x="3962399" y="5870575"/>
            <a:ext cx="4893958" cy="377825"/>
          </a:xfrm>
        </p:spPr>
        <p:txBody>
          <a:bodyPr/>
          <a:lstStyle/>
          <a:p>
            <a:endParaRPr lang="en-US" dirty="0"/>
          </a:p>
        </p:txBody>
      </p:sp>
      <p:sp>
        <p:nvSpPr>
          <p:cNvPr id="6" name="Slide Number Placeholder 5"/>
          <p:cNvSpPr>
            <a:spLocks noGrp="1"/>
          </p:cNvSpPr>
          <p:nvPr>
            <p:ph type="sldNum" sz="quarter" idx="12"/>
          </p:nvPr>
        </p:nvSpPr>
        <p:spPr>
          <a:xfrm>
            <a:off x="10608958" y="5870575"/>
            <a:ext cx="551167" cy="377825"/>
          </a:xfrm>
        </p:spPr>
        <p:txBody>
          <a:bodyPr/>
          <a:lstStyle/>
          <a:p>
            <a:fld id="{D57F1E4F-1CFF-5643-939E-217C01CDF565}"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7/7/20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7/7/20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7/7/20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7/7/20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7/7/20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7/7/20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7/7/20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7/7/20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7/7/20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7/7/20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7/7/20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7/7/20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7/7/20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B61BEF0D-F0BB-DE4B-95CE-6DB70DBA9567}" type="datetimeFigureOut">
              <a:rPr lang="en-US" dirty="0"/>
              <a:pPr/>
              <a:t>7/7/20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7/7/20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7/7/20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7/7/20</a:t>
            </a:fld>
            <a:endParaRPr lang="en-US"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8" r:id="rId14"/>
    <p:sldLayoutId id="2147483667" r:id="rId15"/>
    <p:sldLayoutId id="2147483658" r:id="rId16"/>
    <p:sldLayoutId id="2147483659"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5.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3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1.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3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7.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4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4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33.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4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47.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39.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4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45.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6.xml"/><Relationship Id="rId4" Type="http://schemas.openxmlformats.org/officeDocument/2006/relationships/image" Target="../media/image46.png"/></Relationships>
</file>

<file path=ppt/slides/_rels/slide5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6.xml"/><Relationship Id="rId4" Type="http://schemas.openxmlformats.org/officeDocument/2006/relationships/image" Target="../media/image47.png"/></Relationships>
</file>

<file path=ppt/slides/_rels/slide5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6.xml"/><Relationship Id="rId4" Type="http://schemas.openxmlformats.org/officeDocument/2006/relationships/image" Target="../media/image48.png"/></Relationships>
</file>

<file path=ppt/slides/_rels/slide5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6.xml"/><Relationship Id="rId4" Type="http://schemas.openxmlformats.org/officeDocument/2006/relationships/image" Target="../media/image49.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hyperlink" Target="http://www.sciencedirect.com/science/article/pii/S2214635017300291?via=ihub" TargetMode="External"/><Relationship Id="rId2" Type="http://schemas.openxmlformats.org/officeDocument/2006/relationships/hyperlink" Target="https://www.consumerinterests.org/assets/docs/CIA/CIA2005/garman_delphistudyofexpertsrankingsofpersonalfinanceconcept.pdf" TargetMode="External"/><Relationship Id="rId1" Type="http://schemas.openxmlformats.org/officeDocument/2006/relationships/slideLayout" Target="../slideLayouts/slideLayout2.xml"/><Relationship Id="rId4" Type="http://schemas.openxmlformats.org/officeDocument/2006/relationships/hyperlink" Target="https://www.arpgweb.com/pdf-files/jssr5(1)211-218.pdf"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DE5BDA3-19BF-694E-AF02-83D16C335C6F}"/>
              </a:ext>
            </a:extLst>
          </p:cNvPr>
          <p:cNvSpPr txBox="1">
            <a:spLocks/>
          </p:cNvSpPr>
          <p:nvPr/>
        </p:nvSpPr>
        <p:spPr>
          <a:xfrm>
            <a:off x="3546390" y="3855309"/>
            <a:ext cx="8203910" cy="1227745"/>
          </a:xfrm>
          <a:prstGeom prst="rect">
            <a:avLst/>
          </a:prstGeom>
          <a:effectLst/>
        </p:spPr>
        <p:txBody>
          <a:bodyPr vert="horz" lIns="91440" tIns="45720" rIns="91440" bIns="45720" rtlCol="0" anchor="b">
            <a:noAutofit/>
          </a:bodyPr>
          <a:lstStyle>
            <a:lvl1pPr algn="r" defTabSz="457200" rtl="0" eaLnBrk="1" latinLnBrk="0" hangingPunct="1">
              <a:spcBef>
                <a:spcPct val="0"/>
              </a:spcBef>
              <a:buNone/>
              <a:defRPr sz="48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600" dirty="0">
                <a:latin typeface="Optima" panose="02000503060000020004" pitchFamily="2" charset="0"/>
                <a:cs typeface="Microsoft Sans Serif" panose="020B0604020202020204" pitchFamily="34" charset="0"/>
              </a:rPr>
              <a:t>The Impact of The human psyche on Financial Well-Being</a:t>
            </a:r>
            <a:endParaRPr lang="en-US" sz="3600" dirty="0">
              <a:latin typeface="Optima" panose="02000503060000020004" pitchFamily="2" charset="0"/>
            </a:endParaRPr>
          </a:p>
        </p:txBody>
      </p:sp>
    </p:spTree>
    <p:extLst>
      <p:ext uri="{BB962C8B-B14F-4D97-AF65-F5344CB8AC3E}">
        <p14:creationId xmlns:p14="http://schemas.microsoft.com/office/powerpoint/2010/main" val="8718268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CD24B1-577E-4D4C-BB4B-AA248A2BEBDF}"/>
              </a:ext>
            </a:extLst>
          </p:cNvPr>
          <p:cNvSpPr>
            <a:spLocks noGrp="1"/>
          </p:cNvSpPr>
          <p:nvPr>
            <p:ph type="title"/>
          </p:nvPr>
        </p:nvSpPr>
        <p:spPr/>
        <p:txBody>
          <a:bodyPr/>
          <a:lstStyle/>
          <a:p>
            <a:r>
              <a:rPr lang="en-US" dirty="0"/>
              <a:t>THE EXPLANATORY VARIABLES: FINAL MODEL</a:t>
            </a:r>
          </a:p>
        </p:txBody>
      </p:sp>
      <p:sp>
        <p:nvSpPr>
          <p:cNvPr id="3" name="Text Placeholder 2">
            <a:extLst>
              <a:ext uri="{FF2B5EF4-FFF2-40B4-BE49-F238E27FC236}">
                <a16:creationId xmlns:a16="http://schemas.microsoft.com/office/drawing/2014/main" id="{020D9EC1-E135-DA4D-A7B9-CBB744E8992E}"/>
              </a:ext>
            </a:extLst>
          </p:cNvPr>
          <p:cNvSpPr>
            <a:spLocks noGrp="1"/>
          </p:cNvSpPr>
          <p:nvPr>
            <p:ph type="body" idx="1"/>
          </p:nvPr>
        </p:nvSpPr>
        <p:spPr>
          <a:xfrm>
            <a:off x="685801" y="2218267"/>
            <a:ext cx="4996923" cy="576262"/>
          </a:xfrm>
        </p:spPr>
        <p:txBody>
          <a:bodyPr/>
          <a:lstStyle/>
          <a:p>
            <a:r>
              <a:rPr lang="en-US" dirty="0">
                <a:latin typeface="Optima" panose="02000503060000020004" pitchFamily="2" charset="0"/>
              </a:rPr>
              <a:t>LMscore</a:t>
            </a:r>
          </a:p>
        </p:txBody>
      </p:sp>
      <p:sp>
        <p:nvSpPr>
          <p:cNvPr id="4" name="Content Placeholder 3">
            <a:extLst>
              <a:ext uri="{FF2B5EF4-FFF2-40B4-BE49-F238E27FC236}">
                <a16:creationId xmlns:a16="http://schemas.microsoft.com/office/drawing/2014/main" id="{6C957E7A-02DD-194C-A476-87ACDC98F58C}"/>
              </a:ext>
            </a:extLst>
          </p:cNvPr>
          <p:cNvSpPr>
            <a:spLocks noGrp="1"/>
          </p:cNvSpPr>
          <p:nvPr>
            <p:ph sz="half" idx="2"/>
          </p:nvPr>
        </p:nvSpPr>
        <p:spPr/>
        <p:txBody>
          <a:bodyPr>
            <a:normAutofit lnSpcReduction="10000"/>
          </a:bodyPr>
          <a:lstStyle/>
          <a:p>
            <a:r>
              <a:rPr lang="en-US" dirty="0">
                <a:latin typeface="Optima" panose="02000503060000020004" pitchFamily="2" charset="0"/>
              </a:rPr>
              <a:t>Quantitative </a:t>
            </a:r>
            <a:r>
              <a:rPr lang="en-US" dirty="0" err="1">
                <a:latin typeface="Optima" panose="02000503060000020004" pitchFamily="2" charset="0"/>
              </a:rPr>
              <a:t>Varible</a:t>
            </a:r>
            <a:endParaRPr lang="en-US" dirty="0">
              <a:latin typeface="Optima" panose="02000503060000020004" pitchFamily="2" charset="0"/>
            </a:endParaRPr>
          </a:p>
          <a:p>
            <a:r>
              <a:rPr lang="en-US" dirty="0">
                <a:latin typeface="Optima" panose="02000503060000020004" pitchFamily="2" charset="0"/>
              </a:rPr>
              <a:t>The Lusardi and Mitchell financial knowledge scale score</a:t>
            </a:r>
          </a:p>
          <a:p>
            <a:r>
              <a:rPr lang="en-US" dirty="0">
                <a:latin typeface="Optima" panose="02000503060000020004" pitchFamily="2" charset="0"/>
              </a:rPr>
              <a:t>Summative scale score for a 3-item financial knowledge scale, presented in Lusardi, Annamaria and Olivia S. Mitchell </a:t>
            </a:r>
          </a:p>
          <a:p>
            <a:endParaRPr lang="en-US" dirty="0">
              <a:latin typeface="Optima" panose="02000503060000020004" pitchFamily="2" charset="0"/>
            </a:endParaRPr>
          </a:p>
          <a:p>
            <a:endParaRPr lang="en-US" dirty="0">
              <a:latin typeface="Optima" panose="02000503060000020004" pitchFamily="2" charset="0"/>
            </a:endParaRPr>
          </a:p>
          <a:p>
            <a:endParaRPr lang="en-US" dirty="0">
              <a:latin typeface="Optima" panose="02000503060000020004" pitchFamily="2" charset="0"/>
            </a:endParaRPr>
          </a:p>
        </p:txBody>
      </p:sp>
      <p:sp>
        <p:nvSpPr>
          <p:cNvPr id="5" name="Text Placeholder 4">
            <a:extLst>
              <a:ext uri="{FF2B5EF4-FFF2-40B4-BE49-F238E27FC236}">
                <a16:creationId xmlns:a16="http://schemas.microsoft.com/office/drawing/2014/main" id="{237A0CB8-904E-F942-B676-85D6144E75F7}"/>
              </a:ext>
            </a:extLst>
          </p:cNvPr>
          <p:cNvSpPr>
            <a:spLocks noGrp="1"/>
          </p:cNvSpPr>
          <p:nvPr>
            <p:ph type="body" sz="quarter" idx="3"/>
          </p:nvPr>
        </p:nvSpPr>
        <p:spPr>
          <a:xfrm>
            <a:off x="5821893" y="2226734"/>
            <a:ext cx="4996923" cy="576262"/>
          </a:xfrm>
        </p:spPr>
        <p:txBody>
          <a:bodyPr/>
          <a:lstStyle/>
          <a:p>
            <a:r>
              <a:rPr lang="en-US" dirty="0">
                <a:latin typeface="Optima" panose="02000503060000020004" pitchFamily="2" charset="0"/>
              </a:rPr>
              <a:t>PsyConnect</a:t>
            </a:r>
          </a:p>
        </p:txBody>
      </p:sp>
      <p:sp>
        <p:nvSpPr>
          <p:cNvPr id="6" name="Content Placeholder 5">
            <a:extLst>
              <a:ext uri="{FF2B5EF4-FFF2-40B4-BE49-F238E27FC236}">
                <a16:creationId xmlns:a16="http://schemas.microsoft.com/office/drawing/2014/main" id="{6C14F56E-C68F-9047-89F9-D6649116ED76}"/>
              </a:ext>
            </a:extLst>
          </p:cNvPr>
          <p:cNvSpPr>
            <a:spLocks noGrp="1"/>
          </p:cNvSpPr>
          <p:nvPr>
            <p:ph sz="quarter" idx="4"/>
          </p:nvPr>
        </p:nvSpPr>
        <p:spPr/>
        <p:txBody>
          <a:bodyPr>
            <a:normAutofit lnSpcReduction="10000"/>
          </a:bodyPr>
          <a:lstStyle/>
          <a:p>
            <a:r>
              <a:rPr lang="en-US" dirty="0">
                <a:latin typeface="Optima" panose="02000503060000020004" pitchFamily="2" charset="0"/>
              </a:rPr>
              <a:t>Quantitative Variable; measured on scale</a:t>
            </a:r>
          </a:p>
          <a:p>
            <a:r>
              <a:rPr lang="en-US" dirty="0">
                <a:latin typeface="Optima" panose="02000503060000020004" pitchFamily="2" charset="0"/>
              </a:rPr>
              <a:t>Psychological Connectedness</a:t>
            </a:r>
          </a:p>
          <a:p>
            <a:r>
              <a:rPr lang="en-US" dirty="0">
                <a:latin typeface="Optima" panose="02000503060000020004" pitchFamily="2" charset="0"/>
              </a:rPr>
              <a:t>The feeling of relation towards an individual’s future self and the degree at which they are similar to their present identity, demonstrating more feelings of connectedness to the future self, or drastically different, demonstrating less feelings of connectedness to their future self. </a:t>
            </a:r>
          </a:p>
          <a:p>
            <a:endParaRPr lang="en-US" dirty="0">
              <a:latin typeface="Optima" panose="02000503060000020004" pitchFamily="2" charset="0"/>
            </a:endParaRPr>
          </a:p>
        </p:txBody>
      </p:sp>
    </p:spTree>
    <p:extLst>
      <p:ext uri="{BB962C8B-B14F-4D97-AF65-F5344CB8AC3E}">
        <p14:creationId xmlns:p14="http://schemas.microsoft.com/office/powerpoint/2010/main" val="35578836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CD24B1-577E-4D4C-BB4B-AA248A2BEBDF}"/>
              </a:ext>
            </a:extLst>
          </p:cNvPr>
          <p:cNvSpPr>
            <a:spLocks noGrp="1"/>
          </p:cNvSpPr>
          <p:nvPr>
            <p:ph type="title"/>
          </p:nvPr>
        </p:nvSpPr>
        <p:spPr/>
        <p:txBody>
          <a:bodyPr/>
          <a:lstStyle/>
          <a:p>
            <a:r>
              <a:rPr lang="en-US" dirty="0"/>
              <a:t>THE EXPLANATORY VARIABLES: FINAL MODEL</a:t>
            </a:r>
          </a:p>
        </p:txBody>
      </p:sp>
      <p:sp>
        <p:nvSpPr>
          <p:cNvPr id="3" name="Text Placeholder 2">
            <a:extLst>
              <a:ext uri="{FF2B5EF4-FFF2-40B4-BE49-F238E27FC236}">
                <a16:creationId xmlns:a16="http://schemas.microsoft.com/office/drawing/2014/main" id="{020D9EC1-E135-DA4D-A7B9-CBB744E8992E}"/>
              </a:ext>
            </a:extLst>
          </p:cNvPr>
          <p:cNvSpPr>
            <a:spLocks noGrp="1"/>
          </p:cNvSpPr>
          <p:nvPr>
            <p:ph type="body" idx="1"/>
          </p:nvPr>
        </p:nvSpPr>
        <p:spPr>
          <a:xfrm>
            <a:off x="685801" y="2218267"/>
            <a:ext cx="4996923" cy="576262"/>
          </a:xfrm>
        </p:spPr>
        <p:txBody>
          <a:bodyPr/>
          <a:lstStyle/>
          <a:p>
            <a:r>
              <a:rPr lang="en-US" dirty="0">
                <a:latin typeface="Optima" panose="02000503060000020004" pitchFamily="2" charset="0"/>
              </a:rPr>
              <a:t>Satisfaction</a:t>
            </a:r>
          </a:p>
        </p:txBody>
      </p:sp>
      <p:sp>
        <p:nvSpPr>
          <p:cNvPr id="4" name="Content Placeholder 3">
            <a:extLst>
              <a:ext uri="{FF2B5EF4-FFF2-40B4-BE49-F238E27FC236}">
                <a16:creationId xmlns:a16="http://schemas.microsoft.com/office/drawing/2014/main" id="{6C957E7A-02DD-194C-A476-87ACDC98F58C}"/>
              </a:ext>
            </a:extLst>
          </p:cNvPr>
          <p:cNvSpPr>
            <a:spLocks noGrp="1"/>
          </p:cNvSpPr>
          <p:nvPr>
            <p:ph sz="half" idx="2"/>
          </p:nvPr>
        </p:nvSpPr>
        <p:spPr/>
        <p:txBody>
          <a:bodyPr>
            <a:normAutofit/>
          </a:bodyPr>
          <a:lstStyle/>
          <a:p>
            <a:r>
              <a:rPr lang="en-US" dirty="0">
                <a:latin typeface="Optima" panose="02000503060000020004" pitchFamily="2" charset="0"/>
              </a:rPr>
              <a:t>Categorical Variable</a:t>
            </a:r>
          </a:p>
          <a:p>
            <a:r>
              <a:rPr lang="en-US" dirty="0">
                <a:latin typeface="Optima" panose="02000503060000020004" pitchFamily="2" charset="0"/>
              </a:rPr>
              <a:t>Taken as a measurement of an individual’s level of agreement response to the statement: “I am satisfied with my life.”</a:t>
            </a:r>
          </a:p>
          <a:p>
            <a:r>
              <a:rPr lang="en-US" dirty="0">
                <a:latin typeface="Optima" panose="02000503060000020004" pitchFamily="2" charset="0"/>
              </a:rPr>
              <a:t>Describes a person’s overall relative life satisfaction</a:t>
            </a:r>
          </a:p>
          <a:p>
            <a:endParaRPr lang="en-US" dirty="0">
              <a:latin typeface="Optima" panose="02000503060000020004" pitchFamily="2" charset="0"/>
            </a:endParaRPr>
          </a:p>
        </p:txBody>
      </p:sp>
      <p:sp>
        <p:nvSpPr>
          <p:cNvPr id="5" name="Text Placeholder 4">
            <a:extLst>
              <a:ext uri="{FF2B5EF4-FFF2-40B4-BE49-F238E27FC236}">
                <a16:creationId xmlns:a16="http://schemas.microsoft.com/office/drawing/2014/main" id="{237A0CB8-904E-F942-B676-85D6144E75F7}"/>
              </a:ext>
            </a:extLst>
          </p:cNvPr>
          <p:cNvSpPr>
            <a:spLocks noGrp="1"/>
          </p:cNvSpPr>
          <p:nvPr>
            <p:ph type="body" sz="quarter" idx="3"/>
          </p:nvPr>
        </p:nvSpPr>
        <p:spPr>
          <a:xfrm>
            <a:off x="5821893" y="2226734"/>
            <a:ext cx="4996923" cy="576262"/>
          </a:xfrm>
        </p:spPr>
        <p:txBody>
          <a:bodyPr/>
          <a:lstStyle/>
          <a:p>
            <a:r>
              <a:rPr lang="en-US" dirty="0">
                <a:latin typeface="Optima" panose="02000503060000020004" pitchFamily="2" charset="0"/>
              </a:rPr>
              <a:t>DelayGrat</a:t>
            </a:r>
          </a:p>
        </p:txBody>
      </p:sp>
      <p:sp>
        <p:nvSpPr>
          <p:cNvPr id="6" name="Content Placeholder 5">
            <a:extLst>
              <a:ext uri="{FF2B5EF4-FFF2-40B4-BE49-F238E27FC236}">
                <a16:creationId xmlns:a16="http://schemas.microsoft.com/office/drawing/2014/main" id="{6C14F56E-C68F-9047-89F9-D6649116ED76}"/>
              </a:ext>
            </a:extLst>
          </p:cNvPr>
          <p:cNvSpPr>
            <a:spLocks noGrp="1"/>
          </p:cNvSpPr>
          <p:nvPr>
            <p:ph sz="quarter" idx="4"/>
          </p:nvPr>
        </p:nvSpPr>
        <p:spPr/>
        <p:txBody>
          <a:bodyPr>
            <a:normAutofit/>
          </a:bodyPr>
          <a:lstStyle/>
          <a:p>
            <a:r>
              <a:rPr lang="en-US" dirty="0">
                <a:latin typeface="Optima" panose="02000503060000020004" pitchFamily="2" charset="0"/>
              </a:rPr>
              <a:t>Categorical Variable</a:t>
            </a:r>
          </a:p>
          <a:p>
            <a:r>
              <a:rPr lang="en-US" dirty="0">
                <a:latin typeface="Optima" panose="02000503060000020004" pitchFamily="2" charset="0"/>
              </a:rPr>
              <a:t>An evaluation of whether or not the individual agrees with the statement, “I am good at resisting temptation.” </a:t>
            </a:r>
          </a:p>
          <a:p>
            <a:r>
              <a:rPr lang="en-US" dirty="0">
                <a:latin typeface="Optima" panose="02000503060000020004" pitchFamily="2" charset="0"/>
              </a:rPr>
              <a:t>Depicts the ability of the individual to delay gratification with self-control</a:t>
            </a:r>
          </a:p>
        </p:txBody>
      </p:sp>
    </p:spTree>
    <p:extLst>
      <p:ext uri="{BB962C8B-B14F-4D97-AF65-F5344CB8AC3E}">
        <p14:creationId xmlns:p14="http://schemas.microsoft.com/office/powerpoint/2010/main" val="10769945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CD24B1-577E-4D4C-BB4B-AA248A2BEBDF}"/>
              </a:ext>
            </a:extLst>
          </p:cNvPr>
          <p:cNvSpPr>
            <a:spLocks noGrp="1"/>
          </p:cNvSpPr>
          <p:nvPr>
            <p:ph type="title"/>
          </p:nvPr>
        </p:nvSpPr>
        <p:spPr/>
        <p:txBody>
          <a:bodyPr/>
          <a:lstStyle/>
          <a:p>
            <a:r>
              <a:rPr lang="en-US" dirty="0"/>
              <a:t>THE EXPLANATORY VARIABLES: FINAL MODEL</a:t>
            </a:r>
          </a:p>
        </p:txBody>
      </p:sp>
      <p:sp>
        <p:nvSpPr>
          <p:cNvPr id="3" name="Text Placeholder 2">
            <a:extLst>
              <a:ext uri="{FF2B5EF4-FFF2-40B4-BE49-F238E27FC236}">
                <a16:creationId xmlns:a16="http://schemas.microsoft.com/office/drawing/2014/main" id="{020D9EC1-E135-DA4D-A7B9-CBB744E8992E}"/>
              </a:ext>
            </a:extLst>
          </p:cNvPr>
          <p:cNvSpPr>
            <a:spLocks noGrp="1"/>
          </p:cNvSpPr>
          <p:nvPr>
            <p:ph type="body" idx="1"/>
          </p:nvPr>
        </p:nvSpPr>
        <p:spPr>
          <a:xfrm>
            <a:off x="685801" y="2218267"/>
            <a:ext cx="4996923" cy="576262"/>
          </a:xfrm>
        </p:spPr>
        <p:txBody>
          <a:bodyPr/>
          <a:lstStyle/>
          <a:p>
            <a:r>
              <a:rPr lang="en-US" dirty="0">
                <a:latin typeface="Optima" panose="02000503060000020004" pitchFamily="2" charset="0"/>
              </a:rPr>
              <a:t>Diligence</a:t>
            </a:r>
          </a:p>
        </p:txBody>
      </p:sp>
      <p:sp>
        <p:nvSpPr>
          <p:cNvPr id="4" name="Content Placeholder 3">
            <a:extLst>
              <a:ext uri="{FF2B5EF4-FFF2-40B4-BE49-F238E27FC236}">
                <a16:creationId xmlns:a16="http://schemas.microsoft.com/office/drawing/2014/main" id="{6C957E7A-02DD-194C-A476-87ACDC98F58C}"/>
              </a:ext>
            </a:extLst>
          </p:cNvPr>
          <p:cNvSpPr>
            <a:spLocks noGrp="1"/>
          </p:cNvSpPr>
          <p:nvPr>
            <p:ph sz="half" idx="2"/>
          </p:nvPr>
        </p:nvSpPr>
        <p:spPr/>
        <p:txBody>
          <a:bodyPr/>
          <a:lstStyle/>
          <a:p>
            <a:r>
              <a:rPr lang="en-US" dirty="0">
                <a:latin typeface="Optima" panose="02000503060000020004" pitchFamily="2" charset="0"/>
              </a:rPr>
              <a:t>Categorical Variable</a:t>
            </a:r>
          </a:p>
          <a:p>
            <a:r>
              <a:rPr lang="en-US" dirty="0">
                <a:latin typeface="Optima" panose="02000503060000020004" pitchFamily="2" charset="0"/>
              </a:rPr>
              <a:t>An evaluation of whether or not an individual agrees with the statement, “I am able to work diligently toward long-term goals.”</a:t>
            </a:r>
          </a:p>
          <a:p>
            <a:r>
              <a:rPr lang="en-US" dirty="0">
                <a:latin typeface="Optima" panose="02000503060000020004" pitchFamily="2" charset="0"/>
              </a:rPr>
              <a:t>Depicts an individual’s ability to act diligently</a:t>
            </a:r>
          </a:p>
          <a:p>
            <a:endParaRPr lang="en-US" dirty="0">
              <a:latin typeface="Optima" panose="02000503060000020004" pitchFamily="2" charset="0"/>
            </a:endParaRPr>
          </a:p>
          <a:p>
            <a:endParaRPr lang="en-US" dirty="0">
              <a:latin typeface="Optima" panose="02000503060000020004" pitchFamily="2" charset="0"/>
            </a:endParaRPr>
          </a:p>
          <a:p>
            <a:endParaRPr lang="en-US" dirty="0">
              <a:latin typeface="Optima" panose="02000503060000020004" pitchFamily="2" charset="0"/>
            </a:endParaRPr>
          </a:p>
        </p:txBody>
      </p:sp>
      <p:sp>
        <p:nvSpPr>
          <p:cNvPr id="5" name="Text Placeholder 4">
            <a:extLst>
              <a:ext uri="{FF2B5EF4-FFF2-40B4-BE49-F238E27FC236}">
                <a16:creationId xmlns:a16="http://schemas.microsoft.com/office/drawing/2014/main" id="{237A0CB8-904E-F942-B676-85D6144E75F7}"/>
              </a:ext>
            </a:extLst>
          </p:cNvPr>
          <p:cNvSpPr>
            <a:spLocks noGrp="1"/>
          </p:cNvSpPr>
          <p:nvPr>
            <p:ph type="body" sz="quarter" idx="3"/>
          </p:nvPr>
        </p:nvSpPr>
        <p:spPr>
          <a:xfrm>
            <a:off x="5821893" y="2226734"/>
            <a:ext cx="4996923" cy="576262"/>
          </a:xfrm>
        </p:spPr>
        <p:txBody>
          <a:bodyPr/>
          <a:lstStyle/>
          <a:p>
            <a:r>
              <a:rPr lang="en-US" dirty="0">
                <a:latin typeface="Optima" panose="02000503060000020004" pitchFamily="2" charset="0"/>
              </a:rPr>
              <a:t>Distress</a:t>
            </a:r>
          </a:p>
        </p:txBody>
      </p:sp>
      <p:sp>
        <p:nvSpPr>
          <p:cNvPr id="6" name="Content Placeholder 5">
            <a:extLst>
              <a:ext uri="{FF2B5EF4-FFF2-40B4-BE49-F238E27FC236}">
                <a16:creationId xmlns:a16="http://schemas.microsoft.com/office/drawing/2014/main" id="{6C14F56E-C68F-9047-89F9-D6649116ED76}"/>
              </a:ext>
            </a:extLst>
          </p:cNvPr>
          <p:cNvSpPr>
            <a:spLocks noGrp="1"/>
          </p:cNvSpPr>
          <p:nvPr>
            <p:ph sz="quarter" idx="4"/>
          </p:nvPr>
        </p:nvSpPr>
        <p:spPr/>
        <p:txBody>
          <a:bodyPr/>
          <a:lstStyle/>
          <a:p>
            <a:r>
              <a:rPr lang="en-US" dirty="0">
                <a:latin typeface="Optima" panose="02000503060000020004" pitchFamily="2" charset="0"/>
              </a:rPr>
              <a:t>Categorical Variable</a:t>
            </a:r>
          </a:p>
          <a:p>
            <a:r>
              <a:rPr lang="en-US" dirty="0"/>
              <a:t>A self-evaluation of an individual’s stress level</a:t>
            </a:r>
          </a:p>
          <a:p>
            <a:endParaRPr lang="en-US" dirty="0"/>
          </a:p>
          <a:p>
            <a:pPr marL="0" indent="0">
              <a:buNone/>
            </a:pPr>
            <a:endParaRPr lang="en-US" dirty="0"/>
          </a:p>
          <a:p>
            <a:endParaRPr lang="en-US" dirty="0">
              <a:latin typeface="Optima" panose="02000503060000020004" pitchFamily="2" charset="0"/>
            </a:endParaRPr>
          </a:p>
        </p:txBody>
      </p:sp>
    </p:spTree>
    <p:extLst>
      <p:ext uri="{BB962C8B-B14F-4D97-AF65-F5344CB8AC3E}">
        <p14:creationId xmlns:p14="http://schemas.microsoft.com/office/powerpoint/2010/main" val="4080903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230BAC-9145-744B-9129-A120302FA2D5}"/>
              </a:ext>
            </a:extLst>
          </p:cNvPr>
          <p:cNvSpPr>
            <a:spLocks noGrp="1"/>
          </p:cNvSpPr>
          <p:nvPr>
            <p:ph type="title"/>
          </p:nvPr>
        </p:nvSpPr>
        <p:spPr/>
        <p:txBody>
          <a:bodyPr/>
          <a:lstStyle/>
          <a:p>
            <a:r>
              <a:rPr lang="en-US" dirty="0">
                <a:latin typeface="Optima" panose="02000503060000020004" pitchFamily="2" charset="0"/>
              </a:rPr>
              <a:t>Data Cleaning</a:t>
            </a:r>
          </a:p>
        </p:txBody>
      </p:sp>
      <p:pic>
        <p:nvPicPr>
          <p:cNvPr id="5" name="Picture 4" descr="A screenshot of a cell phone&#10;&#10;Description automatically generated">
            <a:extLst>
              <a:ext uri="{FF2B5EF4-FFF2-40B4-BE49-F238E27FC236}">
                <a16:creationId xmlns:a16="http://schemas.microsoft.com/office/drawing/2014/main" id="{C0EDAA79-790E-934A-B5BB-61B705BAA946}"/>
              </a:ext>
            </a:extLst>
          </p:cNvPr>
          <p:cNvPicPr>
            <a:picLocks noChangeAspect="1"/>
          </p:cNvPicPr>
          <p:nvPr/>
        </p:nvPicPr>
        <p:blipFill>
          <a:blip r:embed="rId2"/>
          <a:stretch>
            <a:fillRect/>
          </a:stretch>
        </p:blipFill>
        <p:spPr>
          <a:xfrm>
            <a:off x="828406" y="2772259"/>
            <a:ext cx="4526839" cy="3476141"/>
          </a:xfrm>
          <a:prstGeom prst="rect">
            <a:avLst/>
          </a:prstGeom>
        </p:spPr>
      </p:pic>
      <p:pic>
        <p:nvPicPr>
          <p:cNvPr id="7" name="Picture 6" descr="A screenshot of a cell phone&#10;&#10;Description automatically generated">
            <a:extLst>
              <a:ext uri="{FF2B5EF4-FFF2-40B4-BE49-F238E27FC236}">
                <a16:creationId xmlns:a16="http://schemas.microsoft.com/office/drawing/2014/main" id="{85AC858B-03D6-0140-913A-343352CA78E3}"/>
              </a:ext>
            </a:extLst>
          </p:cNvPr>
          <p:cNvPicPr>
            <a:picLocks noChangeAspect="1"/>
          </p:cNvPicPr>
          <p:nvPr/>
        </p:nvPicPr>
        <p:blipFill>
          <a:blip r:embed="rId3"/>
          <a:stretch>
            <a:fillRect/>
          </a:stretch>
        </p:blipFill>
        <p:spPr>
          <a:xfrm>
            <a:off x="6443007" y="2772259"/>
            <a:ext cx="4747900" cy="3476141"/>
          </a:xfrm>
          <a:prstGeom prst="rect">
            <a:avLst/>
          </a:prstGeom>
        </p:spPr>
      </p:pic>
      <p:sp>
        <p:nvSpPr>
          <p:cNvPr id="8" name="TextBox 7">
            <a:extLst>
              <a:ext uri="{FF2B5EF4-FFF2-40B4-BE49-F238E27FC236}">
                <a16:creationId xmlns:a16="http://schemas.microsoft.com/office/drawing/2014/main" id="{06B462C2-959A-5147-86D0-AEF72BA7908B}"/>
              </a:ext>
            </a:extLst>
          </p:cNvPr>
          <p:cNvSpPr txBox="1"/>
          <p:nvPr/>
        </p:nvSpPr>
        <p:spPr>
          <a:xfrm>
            <a:off x="1374774" y="2049731"/>
            <a:ext cx="8969483" cy="369332"/>
          </a:xfrm>
          <a:prstGeom prst="rect">
            <a:avLst/>
          </a:prstGeom>
          <a:noFill/>
        </p:spPr>
        <p:txBody>
          <a:bodyPr wrap="square" rtlCol="0">
            <a:spAutoFit/>
          </a:bodyPr>
          <a:lstStyle/>
          <a:p>
            <a:r>
              <a:rPr lang="en-US" dirty="0">
                <a:latin typeface="Optima" panose="02000503060000020004" pitchFamily="2" charset="0"/>
              </a:rPr>
              <a:t>Replaced all data with “Refused” and “Response not written to database” with NA</a:t>
            </a:r>
          </a:p>
        </p:txBody>
      </p:sp>
    </p:spTree>
    <p:extLst>
      <p:ext uri="{BB962C8B-B14F-4D97-AF65-F5344CB8AC3E}">
        <p14:creationId xmlns:p14="http://schemas.microsoft.com/office/powerpoint/2010/main" val="19521058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30FBA3-9715-914C-A4A2-7E7A4B92E605}"/>
              </a:ext>
            </a:extLst>
          </p:cNvPr>
          <p:cNvSpPr>
            <a:spLocks noGrp="1"/>
          </p:cNvSpPr>
          <p:nvPr>
            <p:ph type="title"/>
          </p:nvPr>
        </p:nvSpPr>
        <p:spPr>
          <a:xfrm>
            <a:off x="6400800" y="609600"/>
            <a:ext cx="5147730" cy="1641987"/>
          </a:xfrm>
        </p:spPr>
        <p:txBody>
          <a:bodyPr>
            <a:normAutofit/>
          </a:bodyPr>
          <a:lstStyle/>
          <a:p>
            <a:r>
              <a:rPr lang="en-US"/>
              <a:t>THE EXPLANATORY VARIABLES: UNUSED</a:t>
            </a:r>
            <a:endParaRPr lang="en-US" dirty="0"/>
          </a:p>
        </p:txBody>
      </p:sp>
      <p:sp>
        <p:nvSpPr>
          <p:cNvPr id="3" name="Content Placeholder 2">
            <a:extLst>
              <a:ext uri="{FF2B5EF4-FFF2-40B4-BE49-F238E27FC236}">
                <a16:creationId xmlns:a16="http://schemas.microsoft.com/office/drawing/2014/main" id="{E3569FC7-AD8B-B041-8B4E-7A2E70AF3349}"/>
              </a:ext>
            </a:extLst>
          </p:cNvPr>
          <p:cNvSpPr>
            <a:spLocks noGrp="1"/>
          </p:cNvSpPr>
          <p:nvPr>
            <p:ph idx="1"/>
          </p:nvPr>
        </p:nvSpPr>
        <p:spPr>
          <a:xfrm>
            <a:off x="6400800" y="2251587"/>
            <a:ext cx="5147730" cy="4370173"/>
          </a:xfrm>
        </p:spPr>
        <p:txBody>
          <a:bodyPr>
            <a:normAutofit fontScale="62500" lnSpcReduction="20000"/>
          </a:bodyPr>
          <a:lstStyle/>
          <a:p>
            <a:pPr marL="0" indent="0">
              <a:lnSpc>
                <a:spcPct val="90000"/>
              </a:lnSpc>
              <a:buNone/>
            </a:pPr>
            <a:r>
              <a:rPr lang="en-US" sz="1900" dirty="0" err="1">
                <a:latin typeface="Optima" panose="02000503060000020004" pitchFamily="2" charset="0"/>
              </a:rPr>
              <a:t>KHscore</a:t>
            </a:r>
            <a:r>
              <a:rPr lang="en-US" sz="1900" dirty="0">
                <a:latin typeface="Optima" panose="02000503060000020004" pitchFamily="2" charset="0"/>
              </a:rPr>
              <a:t>: Knoll and </a:t>
            </a:r>
            <a:r>
              <a:rPr lang="en-US" sz="1900" dirty="0" err="1">
                <a:latin typeface="Optima" panose="02000503060000020004" pitchFamily="2" charset="0"/>
              </a:rPr>
              <a:t>Houts</a:t>
            </a:r>
            <a:r>
              <a:rPr lang="en-US" sz="1900" dirty="0">
                <a:latin typeface="Optima" panose="02000503060000020004" pitchFamily="2" charset="0"/>
              </a:rPr>
              <a:t> financial knowledge scale score</a:t>
            </a:r>
          </a:p>
          <a:p>
            <a:pPr>
              <a:lnSpc>
                <a:spcPct val="90000"/>
              </a:lnSpc>
              <a:buFontTx/>
              <a:buChar char="-"/>
            </a:pPr>
            <a:r>
              <a:rPr lang="en-US" sz="1900" dirty="0">
                <a:latin typeface="Optima" panose="02000503060000020004" pitchFamily="2" charset="0"/>
              </a:rPr>
              <a:t>Disregarded due to minor collinearity with LMscore and higher p-value</a:t>
            </a:r>
          </a:p>
          <a:p>
            <a:pPr marL="0" indent="0">
              <a:lnSpc>
                <a:spcPct val="90000"/>
              </a:lnSpc>
              <a:buNone/>
            </a:pPr>
            <a:r>
              <a:rPr lang="en-US" sz="1900" dirty="0" err="1">
                <a:latin typeface="Optima" panose="02000503060000020004" pitchFamily="2" charset="0"/>
              </a:rPr>
              <a:t>FSscore</a:t>
            </a:r>
            <a:r>
              <a:rPr lang="en-US" sz="1900" dirty="0">
                <a:latin typeface="Optima" panose="02000503060000020004" pitchFamily="2" charset="0"/>
              </a:rPr>
              <a:t>: Financial Skill Score</a:t>
            </a:r>
          </a:p>
          <a:p>
            <a:pPr>
              <a:lnSpc>
                <a:spcPct val="90000"/>
              </a:lnSpc>
              <a:buFontTx/>
              <a:buChar char="-"/>
            </a:pPr>
            <a:r>
              <a:rPr lang="en-US" sz="1900" dirty="0">
                <a:latin typeface="Optima" panose="02000503060000020004" pitchFamily="2" charset="0"/>
              </a:rPr>
              <a:t>Disregarded due to minor collinearity with LMscore and higher p-value</a:t>
            </a:r>
          </a:p>
          <a:p>
            <a:pPr marL="0" indent="0">
              <a:lnSpc>
                <a:spcPct val="90000"/>
              </a:lnSpc>
              <a:buNone/>
            </a:pPr>
            <a:r>
              <a:rPr lang="en-US" sz="1900" dirty="0">
                <a:latin typeface="Optima" panose="02000503060000020004" pitchFamily="2" charset="0"/>
              </a:rPr>
              <a:t>Optimism</a:t>
            </a:r>
          </a:p>
          <a:p>
            <a:pPr>
              <a:lnSpc>
                <a:spcPct val="90000"/>
              </a:lnSpc>
              <a:buFontTx/>
              <a:buChar char="-"/>
            </a:pPr>
            <a:r>
              <a:rPr lang="en-US" sz="1900" dirty="0">
                <a:latin typeface="Optima" panose="02000503060000020004" pitchFamily="2" charset="0"/>
              </a:rPr>
              <a:t>Disregarded due to need for parsimoniousness and low Adjusted R^2</a:t>
            </a:r>
          </a:p>
          <a:p>
            <a:pPr marL="0" indent="0">
              <a:lnSpc>
                <a:spcPct val="90000"/>
              </a:lnSpc>
              <a:buNone/>
            </a:pPr>
            <a:r>
              <a:rPr lang="en-US" sz="1900" dirty="0">
                <a:latin typeface="Optima" panose="02000503060000020004" pitchFamily="2" charset="0"/>
              </a:rPr>
              <a:t>Effort</a:t>
            </a:r>
          </a:p>
          <a:p>
            <a:pPr>
              <a:lnSpc>
                <a:spcPct val="90000"/>
              </a:lnSpc>
              <a:buFontTx/>
              <a:buChar char="-"/>
            </a:pPr>
            <a:r>
              <a:rPr lang="en-US" sz="1900" dirty="0">
                <a:latin typeface="Optima" panose="02000503060000020004" pitchFamily="2" charset="0"/>
              </a:rPr>
              <a:t>Disregarded due to need for parsimoniousness and low Adjusted R^2</a:t>
            </a:r>
          </a:p>
          <a:p>
            <a:pPr marL="0" indent="0">
              <a:buNone/>
            </a:pPr>
            <a:r>
              <a:rPr lang="en-US" sz="1900" dirty="0">
                <a:latin typeface="Optima" panose="02000503060000020004" pitchFamily="2" charset="0"/>
              </a:rPr>
              <a:t>Lux-Admiration: Admiration of luxury goods</a:t>
            </a:r>
          </a:p>
          <a:p>
            <a:pPr>
              <a:buFontTx/>
              <a:buChar char="-"/>
            </a:pPr>
            <a:r>
              <a:rPr lang="en-US" sz="1900" dirty="0">
                <a:latin typeface="Optima" panose="02000503060000020004" pitchFamily="2" charset="0"/>
              </a:rPr>
              <a:t>Disregarded due to Collinearity with other variables</a:t>
            </a:r>
          </a:p>
          <a:p>
            <a:pPr marL="0" indent="0">
              <a:buNone/>
            </a:pPr>
            <a:r>
              <a:rPr lang="en-US" sz="1900" dirty="0">
                <a:latin typeface="Optima" panose="02000503060000020004" pitchFamily="2" charset="0"/>
              </a:rPr>
              <a:t>Things: Determination of material things to dictate one’s life</a:t>
            </a:r>
          </a:p>
          <a:p>
            <a:pPr>
              <a:buFontTx/>
              <a:buChar char="-"/>
            </a:pPr>
            <a:r>
              <a:rPr lang="en-US" sz="1900" dirty="0">
                <a:latin typeface="Optima" panose="02000503060000020004" pitchFamily="2" charset="0"/>
              </a:rPr>
              <a:t>Disregarded due to need for parsimoniousness and low Adjusted R^2</a:t>
            </a:r>
          </a:p>
          <a:p>
            <a:pPr marL="0" indent="0">
              <a:buNone/>
            </a:pPr>
            <a:r>
              <a:rPr lang="en-US" sz="1900" dirty="0">
                <a:latin typeface="Optima" panose="02000503060000020004" pitchFamily="2" charset="0"/>
              </a:rPr>
              <a:t>Impulse: Degree of acting without thinking</a:t>
            </a:r>
          </a:p>
          <a:p>
            <a:pPr>
              <a:buFontTx/>
              <a:buChar char="-"/>
            </a:pPr>
            <a:r>
              <a:rPr lang="en-US" sz="1900" dirty="0">
                <a:latin typeface="Optima" panose="02000503060000020004" pitchFamily="2" charset="0"/>
              </a:rPr>
              <a:t>Disregarded due to Collinearity with Delay Gratification and need for parsimoniousness</a:t>
            </a:r>
          </a:p>
          <a:p>
            <a:pPr marL="0" indent="0">
              <a:lnSpc>
                <a:spcPct val="90000"/>
              </a:lnSpc>
              <a:buNone/>
            </a:pPr>
            <a:endParaRPr lang="en-US" sz="1400" dirty="0">
              <a:latin typeface="Optima" panose="02000503060000020004" pitchFamily="2" charset="0"/>
            </a:endParaRPr>
          </a:p>
          <a:p>
            <a:pPr marL="0" indent="0">
              <a:lnSpc>
                <a:spcPct val="90000"/>
              </a:lnSpc>
              <a:buNone/>
            </a:pPr>
            <a:endParaRPr lang="en-US" sz="900" dirty="0">
              <a:latin typeface="Optima" panose="02000503060000020004" pitchFamily="2" charset="0"/>
            </a:endParaRPr>
          </a:p>
          <a:p>
            <a:pPr marL="0" indent="0">
              <a:lnSpc>
                <a:spcPct val="90000"/>
              </a:lnSpc>
              <a:buNone/>
            </a:pPr>
            <a:endParaRPr lang="en-US" sz="900" dirty="0">
              <a:latin typeface="Optima" panose="02000503060000020004" pitchFamily="2" charset="0"/>
            </a:endParaRPr>
          </a:p>
        </p:txBody>
      </p:sp>
      <p:pic>
        <p:nvPicPr>
          <p:cNvPr id="5" name="Picture 4" descr="A screenshot of a cell phone&#10;&#10;Description automatically generated">
            <a:extLst>
              <a:ext uri="{FF2B5EF4-FFF2-40B4-BE49-F238E27FC236}">
                <a16:creationId xmlns:a16="http://schemas.microsoft.com/office/drawing/2014/main" id="{851FE6E1-A98A-6E47-82BF-99FE85EF2F5B}"/>
              </a:ext>
            </a:extLst>
          </p:cNvPr>
          <p:cNvPicPr>
            <a:picLocks noChangeAspect="1"/>
          </p:cNvPicPr>
          <p:nvPr/>
        </p:nvPicPr>
        <p:blipFill>
          <a:blip r:embed="rId3"/>
          <a:stretch>
            <a:fillRect/>
          </a:stretch>
        </p:blipFill>
        <p:spPr>
          <a:xfrm>
            <a:off x="929899" y="743560"/>
            <a:ext cx="4861302" cy="2543123"/>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pic>
        <p:nvPicPr>
          <p:cNvPr id="6" name="Picture 5">
            <a:extLst>
              <a:ext uri="{FF2B5EF4-FFF2-40B4-BE49-F238E27FC236}">
                <a16:creationId xmlns:a16="http://schemas.microsoft.com/office/drawing/2014/main" id="{C0910FB5-CAB0-4F47-955E-2FF527AD4FB6}"/>
              </a:ext>
            </a:extLst>
          </p:cNvPr>
          <p:cNvPicPr>
            <a:picLocks noChangeAspect="1"/>
          </p:cNvPicPr>
          <p:nvPr/>
        </p:nvPicPr>
        <p:blipFill>
          <a:blip r:embed="rId4"/>
          <a:stretch>
            <a:fillRect/>
          </a:stretch>
        </p:blipFill>
        <p:spPr>
          <a:xfrm>
            <a:off x="929899" y="3571317"/>
            <a:ext cx="4861303" cy="2543123"/>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38652497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DCCA4D-AC4F-764A-B93D-CAC0E0BC3374}"/>
              </a:ext>
            </a:extLst>
          </p:cNvPr>
          <p:cNvSpPr>
            <a:spLocks noGrp="1"/>
          </p:cNvSpPr>
          <p:nvPr>
            <p:ph type="title"/>
          </p:nvPr>
        </p:nvSpPr>
        <p:spPr/>
        <p:txBody>
          <a:bodyPr/>
          <a:lstStyle/>
          <a:p>
            <a:r>
              <a:rPr lang="en-US" dirty="0">
                <a:latin typeface="Optima" panose="02000503060000020004" pitchFamily="2" charset="0"/>
              </a:rPr>
              <a:t>RESEARCH METHODS: DATA SPLIT</a:t>
            </a:r>
          </a:p>
        </p:txBody>
      </p:sp>
      <p:pic>
        <p:nvPicPr>
          <p:cNvPr id="5" name="Content Placeholder 4" descr="A screenshot of a cell phone&#10;&#10;Description automatically generated">
            <a:extLst>
              <a:ext uri="{FF2B5EF4-FFF2-40B4-BE49-F238E27FC236}">
                <a16:creationId xmlns:a16="http://schemas.microsoft.com/office/drawing/2014/main" id="{DC1CEADD-E63C-CB47-AF1A-B2BD341285D7}"/>
              </a:ext>
            </a:extLst>
          </p:cNvPr>
          <p:cNvPicPr>
            <a:picLocks noGrp="1" noChangeAspect="1"/>
          </p:cNvPicPr>
          <p:nvPr>
            <p:ph idx="1"/>
          </p:nvPr>
        </p:nvPicPr>
        <p:blipFill>
          <a:blip r:embed="rId2"/>
          <a:stretch>
            <a:fillRect/>
          </a:stretch>
        </p:blipFill>
        <p:spPr>
          <a:xfrm>
            <a:off x="685801" y="2065867"/>
            <a:ext cx="4809894" cy="3649662"/>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
        <p:nvSpPr>
          <p:cNvPr id="7" name="Content Placeholder 3">
            <a:extLst>
              <a:ext uri="{FF2B5EF4-FFF2-40B4-BE49-F238E27FC236}">
                <a16:creationId xmlns:a16="http://schemas.microsoft.com/office/drawing/2014/main" id="{E71B901B-775D-8443-85B0-4788B619599D}"/>
              </a:ext>
            </a:extLst>
          </p:cNvPr>
          <p:cNvSpPr>
            <a:spLocks noGrp="1"/>
          </p:cNvSpPr>
          <p:nvPr/>
        </p:nvSpPr>
        <p:spPr>
          <a:xfrm>
            <a:off x="557892" y="5567098"/>
            <a:ext cx="5065712" cy="1362604"/>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buNone/>
            </a:pPr>
            <a:r>
              <a:rPr lang="en-US" dirty="0">
                <a:latin typeface="Optima" panose="02000503060000020004" pitchFamily="2" charset="0"/>
              </a:rPr>
              <a:t>Delineated which variables were Collinear and had high/low Adjusted R^2 from Training Model</a:t>
            </a:r>
          </a:p>
        </p:txBody>
      </p:sp>
      <p:graphicFrame>
        <p:nvGraphicFramePr>
          <p:cNvPr id="10" name="Table 9">
            <a:extLst>
              <a:ext uri="{FF2B5EF4-FFF2-40B4-BE49-F238E27FC236}">
                <a16:creationId xmlns:a16="http://schemas.microsoft.com/office/drawing/2014/main" id="{826E4154-E73E-C54B-9217-0CE27526AA83}"/>
              </a:ext>
            </a:extLst>
          </p:cNvPr>
          <p:cNvGraphicFramePr>
            <a:graphicFrameLocks noGrp="1"/>
          </p:cNvGraphicFramePr>
          <p:nvPr>
            <p:extLst>
              <p:ext uri="{D42A27DB-BD31-4B8C-83A1-F6EECF244321}">
                <p14:modId xmlns:p14="http://schemas.microsoft.com/office/powerpoint/2010/main" val="3972611791"/>
              </p:ext>
            </p:extLst>
          </p:nvPr>
        </p:nvGraphicFramePr>
        <p:xfrm>
          <a:off x="6323308" y="2054960"/>
          <a:ext cx="5182892" cy="4438824"/>
        </p:xfrm>
        <a:graphic>
          <a:graphicData uri="http://schemas.openxmlformats.org/drawingml/2006/table">
            <a:tbl>
              <a:tblPr firstRow="1" bandRow="1">
                <a:tableStyleId>{5C22544A-7EE6-4342-B048-85BDC9FD1C3A}</a:tableStyleId>
              </a:tblPr>
              <a:tblGrid>
                <a:gridCol w="2591446">
                  <a:extLst>
                    <a:ext uri="{9D8B030D-6E8A-4147-A177-3AD203B41FA5}">
                      <a16:colId xmlns:a16="http://schemas.microsoft.com/office/drawing/2014/main" val="3266976481"/>
                    </a:ext>
                  </a:extLst>
                </a:gridCol>
                <a:gridCol w="2591446">
                  <a:extLst>
                    <a:ext uri="{9D8B030D-6E8A-4147-A177-3AD203B41FA5}">
                      <a16:colId xmlns:a16="http://schemas.microsoft.com/office/drawing/2014/main" val="1421975526"/>
                    </a:ext>
                  </a:extLst>
                </a:gridCol>
              </a:tblGrid>
              <a:tr h="369902">
                <a:tc>
                  <a:txBody>
                    <a:bodyPr/>
                    <a:lstStyle/>
                    <a:p>
                      <a:r>
                        <a:rPr lang="en-US" dirty="0"/>
                        <a:t>Variables</a:t>
                      </a:r>
                    </a:p>
                  </a:txBody>
                  <a:tcPr/>
                </a:tc>
                <a:tc>
                  <a:txBody>
                    <a:bodyPr/>
                    <a:lstStyle/>
                    <a:p>
                      <a:r>
                        <a:rPr lang="en-US" dirty="0"/>
                        <a:t>VIF</a:t>
                      </a:r>
                    </a:p>
                  </a:txBody>
                  <a:tcPr/>
                </a:tc>
                <a:extLst>
                  <a:ext uri="{0D108BD9-81ED-4DB2-BD59-A6C34878D82A}">
                    <a16:rowId xmlns:a16="http://schemas.microsoft.com/office/drawing/2014/main" val="3994147493"/>
                  </a:ext>
                </a:extLst>
              </a:tr>
              <a:tr h="369902">
                <a:tc>
                  <a:txBody>
                    <a:bodyPr/>
                    <a:lstStyle/>
                    <a:p>
                      <a:r>
                        <a:rPr lang="en-US" dirty="0" err="1"/>
                        <a:t>KHscore</a:t>
                      </a:r>
                      <a:endParaRPr lang="en-US" dirty="0"/>
                    </a:p>
                  </a:txBody>
                  <a:tcPr/>
                </a:tc>
                <a:tc>
                  <a:txBody>
                    <a:bodyPr/>
                    <a:lstStyle/>
                    <a:p>
                      <a:r>
                        <a:rPr lang="en-US" dirty="0"/>
                        <a:t>1.696309</a:t>
                      </a:r>
                    </a:p>
                  </a:txBody>
                  <a:tcPr/>
                </a:tc>
                <a:extLst>
                  <a:ext uri="{0D108BD9-81ED-4DB2-BD59-A6C34878D82A}">
                    <a16:rowId xmlns:a16="http://schemas.microsoft.com/office/drawing/2014/main" val="3695963296"/>
                  </a:ext>
                </a:extLst>
              </a:tr>
              <a:tr h="369902">
                <a:tc>
                  <a:txBody>
                    <a:bodyPr/>
                    <a:lstStyle/>
                    <a:p>
                      <a:r>
                        <a:rPr lang="en-US" dirty="0"/>
                        <a:t>LMscore</a:t>
                      </a:r>
                    </a:p>
                  </a:txBody>
                  <a:tcPr/>
                </a:tc>
                <a:tc>
                  <a:txBody>
                    <a:bodyPr/>
                    <a:lstStyle/>
                    <a:p>
                      <a:r>
                        <a:rPr lang="en-US" dirty="0"/>
                        <a:t>1.583421</a:t>
                      </a:r>
                    </a:p>
                  </a:txBody>
                  <a:tcPr/>
                </a:tc>
                <a:extLst>
                  <a:ext uri="{0D108BD9-81ED-4DB2-BD59-A6C34878D82A}">
                    <a16:rowId xmlns:a16="http://schemas.microsoft.com/office/drawing/2014/main" val="68185160"/>
                  </a:ext>
                </a:extLst>
              </a:tr>
              <a:tr h="369902">
                <a:tc>
                  <a:txBody>
                    <a:bodyPr/>
                    <a:lstStyle/>
                    <a:p>
                      <a:r>
                        <a:rPr lang="en-US" dirty="0" err="1"/>
                        <a:t>FSscore</a:t>
                      </a:r>
                      <a:endParaRPr lang="en-US" dirty="0"/>
                    </a:p>
                  </a:txBody>
                  <a:tcPr/>
                </a:tc>
                <a:tc>
                  <a:txBody>
                    <a:bodyPr/>
                    <a:lstStyle/>
                    <a:p>
                      <a:r>
                        <a:rPr lang="en-US" dirty="0"/>
                        <a:t>1.601100</a:t>
                      </a:r>
                    </a:p>
                  </a:txBody>
                  <a:tcPr/>
                </a:tc>
                <a:extLst>
                  <a:ext uri="{0D108BD9-81ED-4DB2-BD59-A6C34878D82A}">
                    <a16:rowId xmlns:a16="http://schemas.microsoft.com/office/drawing/2014/main" val="148299414"/>
                  </a:ext>
                </a:extLst>
              </a:tr>
              <a:tr h="369902">
                <a:tc>
                  <a:txBody>
                    <a:bodyPr/>
                    <a:lstStyle/>
                    <a:p>
                      <a:r>
                        <a:rPr lang="en-US" dirty="0"/>
                        <a:t>PsyConnect</a:t>
                      </a:r>
                    </a:p>
                  </a:txBody>
                  <a:tcPr/>
                </a:tc>
                <a:tc>
                  <a:txBody>
                    <a:bodyPr/>
                    <a:lstStyle/>
                    <a:p>
                      <a:r>
                        <a:rPr lang="en-US" dirty="0"/>
                        <a:t>1.197648</a:t>
                      </a:r>
                    </a:p>
                  </a:txBody>
                  <a:tcPr/>
                </a:tc>
                <a:extLst>
                  <a:ext uri="{0D108BD9-81ED-4DB2-BD59-A6C34878D82A}">
                    <a16:rowId xmlns:a16="http://schemas.microsoft.com/office/drawing/2014/main" val="4121134022"/>
                  </a:ext>
                </a:extLst>
              </a:tr>
              <a:tr h="369902">
                <a:tc>
                  <a:txBody>
                    <a:bodyPr/>
                    <a:lstStyle/>
                    <a:p>
                      <a:r>
                        <a:rPr lang="en-US" dirty="0"/>
                        <a:t>Satisfaction</a:t>
                      </a:r>
                    </a:p>
                  </a:txBody>
                  <a:tcPr/>
                </a:tc>
                <a:tc>
                  <a:txBody>
                    <a:bodyPr/>
                    <a:lstStyle/>
                    <a:p>
                      <a:r>
                        <a:rPr lang="en-US" dirty="0"/>
                        <a:t>1.613591</a:t>
                      </a:r>
                    </a:p>
                  </a:txBody>
                  <a:tcPr/>
                </a:tc>
                <a:extLst>
                  <a:ext uri="{0D108BD9-81ED-4DB2-BD59-A6C34878D82A}">
                    <a16:rowId xmlns:a16="http://schemas.microsoft.com/office/drawing/2014/main" val="1259402929"/>
                  </a:ext>
                </a:extLst>
              </a:tr>
              <a:tr h="369902">
                <a:tc>
                  <a:txBody>
                    <a:bodyPr/>
                    <a:lstStyle/>
                    <a:p>
                      <a:r>
                        <a:rPr lang="en-US" dirty="0" err="1"/>
                        <a:t>LuxAdm</a:t>
                      </a:r>
                      <a:endParaRPr lang="en-US" dirty="0"/>
                    </a:p>
                  </a:txBody>
                  <a:tcPr/>
                </a:tc>
                <a:tc>
                  <a:txBody>
                    <a:bodyPr/>
                    <a:lstStyle/>
                    <a:p>
                      <a:r>
                        <a:rPr lang="en-US" b="1" dirty="0"/>
                        <a:t>2.820022</a:t>
                      </a:r>
                    </a:p>
                  </a:txBody>
                  <a:tcPr/>
                </a:tc>
                <a:extLst>
                  <a:ext uri="{0D108BD9-81ED-4DB2-BD59-A6C34878D82A}">
                    <a16:rowId xmlns:a16="http://schemas.microsoft.com/office/drawing/2014/main" val="2379571357"/>
                  </a:ext>
                </a:extLst>
              </a:tr>
              <a:tr h="369902">
                <a:tc>
                  <a:txBody>
                    <a:bodyPr/>
                    <a:lstStyle/>
                    <a:p>
                      <a:r>
                        <a:rPr lang="en-US" dirty="0"/>
                        <a:t>Impress</a:t>
                      </a:r>
                    </a:p>
                  </a:txBody>
                  <a:tcPr/>
                </a:tc>
                <a:tc>
                  <a:txBody>
                    <a:bodyPr/>
                    <a:lstStyle/>
                    <a:p>
                      <a:r>
                        <a:rPr lang="en-US" b="1" dirty="0"/>
                        <a:t>2.870876</a:t>
                      </a:r>
                    </a:p>
                  </a:txBody>
                  <a:tcPr/>
                </a:tc>
                <a:extLst>
                  <a:ext uri="{0D108BD9-81ED-4DB2-BD59-A6C34878D82A}">
                    <a16:rowId xmlns:a16="http://schemas.microsoft.com/office/drawing/2014/main" val="3202021178"/>
                  </a:ext>
                </a:extLst>
              </a:tr>
              <a:tr h="369902">
                <a:tc>
                  <a:txBody>
                    <a:bodyPr/>
                    <a:lstStyle/>
                    <a:p>
                      <a:r>
                        <a:rPr lang="en-US" dirty="0"/>
                        <a:t>Impulse</a:t>
                      </a:r>
                    </a:p>
                  </a:txBody>
                  <a:tcPr/>
                </a:tc>
                <a:tc>
                  <a:txBody>
                    <a:bodyPr/>
                    <a:lstStyle/>
                    <a:p>
                      <a:r>
                        <a:rPr lang="en-US" dirty="0"/>
                        <a:t>1.406995</a:t>
                      </a:r>
                    </a:p>
                  </a:txBody>
                  <a:tcPr/>
                </a:tc>
                <a:extLst>
                  <a:ext uri="{0D108BD9-81ED-4DB2-BD59-A6C34878D82A}">
                    <a16:rowId xmlns:a16="http://schemas.microsoft.com/office/drawing/2014/main" val="1993391237"/>
                  </a:ext>
                </a:extLst>
              </a:tr>
              <a:tr h="369902">
                <a:tc>
                  <a:txBody>
                    <a:bodyPr/>
                    <a:lstStyle/>
                    <a:p>
                      <a:r>
                        <a:rPr lang="en-US" dirty="0"/>
                        <a:t>DelayGrat</a:t>
                      </a:r>
                    </a:p>
                  </a:txBody>
                  <a:tcPr/>
                </a:tc>
                <a:tc>
                  <a:txBody>
                    <a:bodyPr/>
                    <a:lstStyle/>
                    <a:p>
                      <a:r>
                        <a:rPr lang="en-US" dirty="0"/>
                        <a:t>1.885515</a:t>
                      </a:r>
                    </a:p>
                  </a:txBody>
                  <a:tcPr/>
                </a:tc>
                <a:extLst>
                  <a:ext uri="{0D108BD9-81ED-4DB2-BD59-A6C34878D82A}">
                    <a16:rowId xmlns:a16="http://schemas.microsoft.com/office/drawing/2014/main" val="2198276725"/>
                  </a:ext>
                </a:extLst>
              </a:tr>
              <a:tr h="369902">
                <a:tc>
                  <a:txBody>
                    <a:bodyPr/>
                    <a:lstStyle/>
                    <a:p>
                      <a:r>
                        <a:rPr lang="en-US" dirty="0"/>
                        <a:t>Diligence</a:t>
                      </a:r>
                    </a:p>
                  </a:txBody>
                  <a:tcPr/>
                </a:tc>
                <a:tc>
                  <a:txBody>
                    <a:bodyPr/>
                    <a:lstStyle/>
                    <a:p>
                      <a:r>
                        <a:rPr lang="en-US" dirty="0"/>
                        <a:t>1.969964</a:t>
                      </a:r>
                    </a:p>
                  </a:txBody>
                  <a:tcPr/>
                </a:tc>
                <a:extLst>
                  <a:ext uri="{0D108BD9-81ED-4DB2-BD59-A6C34878D82A}">
                    <a16:rowId xmlns:a16="http://schemas.microsoft.com/office/drawing/2014/main" val="1550985213"/>
                  </a:ext>
                </a:extLst>
              </a:tr>
              <a:tr h="369902">
                <a:tc>
                  <a:txBody>
                    <a:bodyPr/>
                    <a:lstStyle/>
                    <a:p>
                      <a:r>
                        <a:rPr lang="en-US" dirty="0"/>
                        <a:t>Distress</a:t>
                      </a:r>
                    </a:p>
                  </a:txBody>
                  <a:tcPr/>
                </a:tc>
                <a:tc>
                  <a:txBody>
                    <a:bodyPr/>
                    <a:lstStyle/>
                    <a:p>
                      <a:r>
                        <a:rPr lang="en-US" dirty="0"/>
                        <a:t>1.428729</a:t>
                      </a:r>
                    </a:p>
                  </a:txBody>
                  <a:tcPr/>
                </a:tc>
                <a:extLst>
                  <a:ext uri="{0D108BD9-81ED-4DB2-BD59-A6C34878D82A}">
                    <a16:rowId xmlns:a16="http://schemas.microsoft.com/office/drawing/2014/main" val="2356507861"/>
                  </a:ext>
                </a:extLst>
              </a:tr>
            </a:tbl>
          </a:graphicData>
        </a:graphic>
      </p:graphicFrame>
    </p:spTree>
    <p:extLst>
      <p:ext uri="{BB962C8B-B14F-4D97-AF65-F5344CB8AC3E}">
        <p14:creationId xmlns:p14="http://schemas.microsoft.com/office/powerpoint/2010/main" val="41426782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70C9E4-22C9-2E4B-8873-5E0C6FF2E8C0}"/>
              </a:ext>
            </a:extLst>
          </p:cNvPr>
          <p:cNvSpPr>
            <a:spLocks noGrp="1"/>
          </p:cNvSpPr>
          <p:nvPr>
            <p:ph type="title"/>
          </p:nvPr>
        </p:nvSpPr>
        <p:spPr>
          <a:xfrm>
            <a:off x="4036663" y="2700866"/>
            <a:ext cx="4118674" cy="1456267"/>
          </a:xfrm>
        </p:spPr>
        <p:txBody>
          <a:bodyPr>
            <a:normAutofit fontScale="90000"/>
          </a:bodyPr>
          <a:lstStyle/>
          <a:p>
            <a:r>
              <a:rPr lang="en-US" dirty="0">
                <a:latin typeface="Optima" panose="02000503060000020004" pitchFamily="2" charset="0"/>
              </a:rPr>
              <a:t>FIRST training Model: Summary</a:t>
            </a:r>
          </a:p>
        </p:txBody>
      </p:sp>
    </p:spTree>
    <p:extLst>
      <p:ext uri="{BB962C8B-B14F-4D97-AF65-F5344CB8AC3E}">
        <p14:creationId xmlns:p14="http://schemas.microsoft.com/office/powerpoint/2010/main" val="3097639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51F1D7B5-4C07-C447-B4E6-DDD1EA9B923A}"/>
              </a:ext>
            </a:extLst>
          </p:cNvPr>
          <p:cNvGraphicFramePr>
            <a:graphicFrameLocks noGrp="1"/>
          </p:cNvGraphicFramePr>
          <p:nvPr>
            <p:extLst>
              <p:ext uri="{D42A27DB-BD31-4B8C-83A1-F6EECF244321}">
                <p14:modId xmlns:p14="http://schemas.microsoft.com/office/powerpoint/2010/main" val="3565003084"/>
              </p:ext>
            </p:extLst>
          </p:nvPr>
        </p:nvGraphicFramePr>
        <p:xfrm>
          <a:off x="0" y="0"/>
          <a:ext cx="12192003" cy="6858004"/>
        </p:xfrm>
        <a:graphic>
          <a:graphicData uri="http://schemas.openxmlformats.org/drawingml/2006/table">
            <a:tbl>
              <a:tblPr firstRow="1" bandRow="1">
                <a:tableStyleId>{5C22544A-7EE6-4342-B048-85BDC9FD1C3A}</a:tableStyleId>
              </a:tblPr>
              <a:tblGrid>
                <a:gridCol w="4292723">
                  <a:extLst>
                    <a:ext uri="{9D8B030D-6E8A-4147-A177-3AD203B41FA5}">
                      <a16:colId xmlns:a16="http://schemas.microsoft.com/office/drawing/2014/main" val="1333411087"/>
                    </a:ext>
                  </a:extLst>
                </a:gridCol>
                <a:gridCol w="1974820">
                  <a:extLst>
                    <a:ext uri="{9D8B030D-6E8A-4147-A177-3AD203B41FA5}">
                      <a16:colId xmlns:a16="http://schemas.microsoft.com/office/drawing/2014/main" val="1006430956"/>
                    </a:ext>
                  </a:extLst>
                </a:gridCol>
                <a:gridCol w="1974820">
                  <a:extLst>
                    <a:ext uri="{9D8B030D-6E8A-4147-A177-3AD203B41FA5}">
                      <a16:colId xmlns:a16="http://schemas.microsoft.com/office/drawing/2014/main" val="2421582369"/>
                    </a:ext>
                  </a:extLst>
                </a:gridCol>
                <a:gridCol w="1974820">
                  <a:extLst>
                    <a:ext uri="{9D8B030D-6E8A-4147-A177-3AD203B41FA5}">
                      <a16:colId xmlns:a16="http://schemas.microsoft.com/office/drawing/2014/main" val="2530191955"/>
                    </a:ext>
                  </a:extLst>
                </a:gridCol>
                <a:gridCol w="1974820">
                  <a:extLst>
                    <a:ext uri="{9D8B030D-6E8A-4147-A177-3AD203B41FA5}">
                      <a16:colId xmlns:a16="http://schemas.microsoft.com/office/drawing/2014/main" val="4174793496"/>
                    </a:ext>
                  </a:extLst>
                </a:gridCol>
              </a:tblGrid>
              <a:tr h="403412">
                <a:tc>
                  <a:txBody>
                    <a:bodyPr/>
                    <a:lstStyle/>
                    <a:p>
                      <a:r>
                        <a:rPr lang="en-US" dirty="0"/>
                        <a:t>Variables</a:t>
                      </a:r>
                    </a:p>
                  </a:txBody>
                  <a:tcPr/>
                </a:tc>
                <a:tc>
                  <a:txBody>
                    <a:bodyPr/>
                    <a:lstStyle/>
                    <a:p>
                      <a:r>
                        <a:rPr lang="en-US" dirty="0"/>
                        <a:t>Coefficients</a:t>
                      </a:r>
                    </a:p>
                  </a:txBody>
                  <a:tcPr/>
                </a:tc>
                <a:tc>
                  <a:txBody>
                    <a:bodyPr/>
                    <a:lstStyle/>
                    <a:p>
                      <a:r>
                        <a:rPr lang="en-US" dirty="0"/>
                        <a:t>Std. Error</a:t>
                      </a:r>
                    </a:p>
                  </a:txBody>
                  <a:tcPr/>
                </a:tc>
                <a:tc>
                  <a:txBody>
                    <a:bodyPr/>
                    <a:lstStyle/>
                    <a:p>
                      <a:r>
                        <a:rPr lang="en-US" dirty="0"/>
                        <a:t>t-value</a:t>
                      </a:r>
                    </a:p>
                  </a:txBody>
                  <a:tcPr/>
                </a:tc>
                <a:tc>
                  <a:txBody>
                    <a:bodyPr/>
                    <a:lstStyle/>
                    <a:p>
                      <a:r>
                        <a:rPr lang="en-US" dirty="0"/>
                        <a:t>P-value</a:t>
                      </a:r>
                    </a:p>
                  </a:txBody>
                  <a:tcPr/>
                </a:tc>
                <a:extLst>
                  <a:ext uri="{0D108BD9-81ED-4DB2-BD59-A6C34878D82A}">
                    <a16:rowId xmlns:a16="http://schemas.microsoft.com/office/drawing/2014/main" val="1226243682"/>
                  </a:ext>
                </a:extLst>
              </a:tr>
              <a:tr h="403412">
                <a:tc>
                  <a:txBody>
                    <a:bodyPr/>
                    <a:lstStyle/>
                    <a:p>
                      <a:r>
                        <a:rPr lang="en-US" dirty="0"/>
                        <a:t>(Intercept)</a:t>
                      </a:r>
                    </a:p>
                  </a:txBody>
                  <a:tcPr/>
                </a:tc>
                <a:tc>
                  <a:txBody>
                    <a:bodyPr/>
                    <a:lstStyle/>
                    <a:p>
                      <a:r>
                        <a:rPr lang="en-US" dirty="0"/>
                        <a:t>23.571952</a:t>
                      </a:r>
                    </a:p>
                  </a:txBody>
                  <a:tcPr/>
                </a:tc>
                <a:tc>
                  <a:txBody>
                    <a:bodyPr/>
                    <a:lstStyle/>
                    <a:p>
                      <a:r>
                        <a:rPr lang="en-US" dirty="0"/>
                        <a:t>1.830298 </a:t>
                      </a:r>
                    </a:p>
                  </a:txBody>
                  <a:tcPr/>
                </a:tc>
                <a:tc>
                  <a:txBody>
                    <a:bodyPr/>
                    <a:lstStyle/>
                    <a:p>
                      <a:r>
                        <a:rPr lang="en-US" dirty="0"/>
                        <a:t>12.879</a:t>
                      </a:r>
                    </a:p>
                  </a:txBody>
                  <a:tcPr/>
                </a:tc>
                <a:tc>
                  <a:txBody>
                    <a:bodyPr/>
                    <a:lstStyle/>
                    <a:p>
                      <a:r>
                        <a:rPr lang="en-US" dirty="0"/>
                        <a:t>&lt; 2e-16</a:t>
                      </a:r>
                    </a:p>
                  </a:txBody>
                  <a:tcPr/>
                </a:tc>
                <a:extLst>
                  <a:ext uri="{0D108BD9-81ED-4DB2-BD59-A6C34878D82A}">
                    <a16:rowId xmlns:a16="http://schemas.microsoft.com/office/drawing/2014/main" val="3264842175"/>
                  </a:ext>
                </a:extLst>
              </a:tr>
              <a:tr h="403412">
                <a:tc>
                  <a:txBody>
                    <a:bodyPr/>
                    <a:lstStyle/>
                    <a:p>
                      <a:r>
                        <a:rPr lang="en-US" dirty="0" err="1"/>
                        <a:t>KHscore</a:t>
                      </a:r>
                      <a:endParaRPr lang="en-US" dirty="0"/>
                    </a:p>
                  </a:txBody>
                  <a:tcPr/>
                </a:tc>
                <a:tc>
                  <a:txBody>
                    <a:bodyPr/>
                    <a:lstStyle/>
                    <a:p>
                      <a:r>
                        <a:rPr lang="en-US" dirty="0"/>
                        <a:t>2.902571</a:t>
                      </a:r>
                    </a:p>
                  </a:txBody>
                  <a:tcPr/>
                </a:tc>
                <a:tc>
                  <a:txBody>
                    <a:bodyPr/>
                    <a:lstStyle/>
                    <a:p>
                      <a:r>
                        <a:rPr lang="en-US" dirty="0"/>
                        <a:t>0.252354</a:t>
                      </a:r>
                    </a:p>
                  </a:txBody>
                  <a:tcPr/>
                </a:tc>
                <a:tc>
                  <a:txBody>
                    <a:bodyPr/>
                    <a:lstStyle/>
                    <a:p>
                      <a:r>
                        <a:rPr lang="en-US" dirty="0"/>
                        <a:t>11.502</a:t>
                      </a:r>
                    </a:p>
                  </a:txBody>
                  <a:tcPr/>
                </a:tc>
                <a:tc>
                  <a:txBody>
                    <a:bodyPr/>
                    <a:lstStyle/>
                    <a:p>
                      <a:r>
                        <a:rPr lang="en-US" dirty="0"/>
                        <a:t>&lt; 2e-16</a:t>
                      </a:r>
                    </a:p>
                  </a:txBody>
                  <a:tcPr/>
                </a:tc>
                <a:extLst>
                  <a:ext uri="{0D108BD9-81ED-4DB2-BD59-A6C34878D82A}">
                    <a16:rowId xmlns:a16="http://schemas.microsoft.com/office/drawing/2014/main" val="1818290601"/>
                  </a:ext>
                </a:extLst>
              </a:tr>
              <a:tr h="403412">
                <a:tc>
                  <a:txBody>
                    <a:bodyPr/>
                    <a:lstStyle/>
                    <a:p>
                      <a:r>
                        <a:rPr lang="en-US" dirty="0"/>
                        <a:t>LMscore</a:t>
                      </a:r>
                    </a:p>
                  </a:txBody>
                  <a:tcPr/>
                </a:tc>
                <a:tc>
                  <a:txBody>
                    <a:bodyPr/>
                    <a:lstStyle/>
                    <a:p>
                      <a:r>
                        <a:rPr lang="en-US" dirty="0"/>
                        <a:t>0.483938</a:t>
                      </a:r>
                    </a:p>
                  </a:txBody>
                  <a:tcPr/>
                </a:tc>
                <a:tc>
                  <a:txBody>
                    <a:bodyPr/>
                    <a:lstStyle/>
                    <a:p>
                      <a:r>
                        <a:rPr lang="en-US" dirty="0"/>
                        <a:t>0.264306</a:t>
                      </a:r>
                    </a:p>
                  </a:txBody>
                  <a:tcPr/>
                </a:tc>
                <a:tc>
                  <a:txBody>
                    <a:bodyPr/>
                    <a:lstStyle/>
                    <a:p>
                      <a:r>
                        <a:rPr lang="en-US" dirty="0"/>
                        <a:t>1.831</a:t>
                      </a:r>
                    </a:p>
                  </a:txBody>
                  <a:tcPr/>
                </a:tc>
                <a:tc>
                  <a:txBody>
                    <a:bodyPr/>
                    <a:lstStyle/>
                    <a:p>
                      <a:r>
                        <a:rPr lang="en-US" dirty="0"/>
                        <a:t>0.067173</a:t>
                      </a:r>
                    </a:p>
                  </a:txBody>
                  <a:tcPr/>
                </a:tc>
                <a:extLst>
                  <a:ext uri="{0D108BD9-81ED-4DB2-BD59-A6C34878D82A}">
                    <a16:rowId xmlns:a16="http://schemas.microsoft.com/office/drawing/2014/main" val="3757282875"/>
                  </a:ext>
                </a:extLst>
              </a:tr>
              <a:tr h="403412">
                <a:tc>
                  <a:txBody>
                    <a:bodyPr/>
                    <a:lstStyle/>
                    <a:p>
                      <a:r>
                        <a:rPr lang="en-US" dirty="0" err="1"/>
                        <a:t>FSscore</a:t>
                      </a:r>
                      <a:endParaRPr lang="en-US" dirty="0"/>
                    </a:p>
                  </a:txBody>
                  <a:tcPr/>
                </a:tc>
                <a:tc>
                  <a:txBody>
                    <a:bodyPr/>
                    <a:lstStyle/>
                    <a:p>
                      <a:r>
                        <a:rPr lang="en-US" dirty="0"/>
                        <a:t>0.291640</a:t>
                      </a:r>
                    </a:p>
                  </a:txBody>
                  <a:tcPr/>
                </a:tc>
                <a:tc>
                  <a:txBody>
                    <a:bodyPr/>
                    <a:lstStyle/>
                    <a:p>
                      <a:r>
                        <a:rPr lang="en-US" dirty="0"/>
                        <a:t>0.015792</a:t>
                      </a:r>
                    </a:p>
                  </a:txBody>
                  <a:tcPr/>
                </a:tc>
                <a:tc>
                  <a:txBody>
                    <a:bodyPr/>
                    <a:lstStyle/>
                    <a:p>
                      <a:r>
                        <a:rPr lang="en-US" dirty="0"/>
                        <a:t>18.468</a:t>
                      </a:r>
                    </a:p>
                  </a:txBody>
                  <a:tcPr/>
                </a:tc>
                <a:tc>
                  <a:txBody>
                    <a:bodyPr/>
                    <a:lstStyle/>
                    <a:p>
                      <a:r>
                        <a:rPr lang="en-US" dirty="0"/>
                        <a:t>&lt; 2e-16</a:t>
                      </a:r>
                    </a:p>
                  </a:txBody>
                  <a:tcPr/>
                </a:tc>
                <a:extLst>
                  <a:ext uri="{0D108BD9-81ED-4DB2-BD59-A6C34878D82A}">
                    <a16:rowId xmlns:a16="http://schemas.microsoft.com/office/drawing/2014/main" val="21169861"/>
                  </a:ext>
                </a:extLst>
              </a:tr>
              <a:tr h="403412">
                <a:tc>
                  <a:txBody>
                    <a:bodyPr/>
                    <a:lstStyle/>
                    <a:p>
                      <a:r>
                        <a:rPr lang="en-US" dirty="0"/>
                        <a:t>PsyConnect</a:t>
                      </a:r>
                    </a:p>
                  </a:txBody>
                  <a:tcPr/>
                </a:tc>
                <a:tc>
                  <a:txBody>
                    <a:bodyPr/>
                    <a:lstStyle/>
                    <a:p>
                      <a:r>
                        <a:rPr lang="en-US" dirty="0"/>
                        <a:t>0.044634</a:t>
                      </a:r>
                    </a:p>
                  </a:txBody>
                  <a:tcPr/>
                </a:tc>
                <a:tc>
                  <a:txBody>
                    <a:bodyPr/>
                    <a:lstStyle/>
                    <a:p>
                      <a:r>
                        <a:rPr lang="en-US" dirty="0"/>
                        <a:t>0.007114</a:t>
                      </a:r>
                    </a:p>
                  </a:txBody>
                  <a:tcPr/>
                </a:tc>
                <a:tc>
                  <a:txBody>
                    <a:bodyPr/>
                    <a:lstStyle/>
                    <a:p>
                      <a:r>
                        <a:rPr lang="en-US" dirty="0"/>
                        <a:t>6.274</a:t>
                      </a:r>
                    </a:p>
                  </a:txBody>
                  <a:tcPr/>
                </a:tc>
                <a:tc>
                  <a:txBody>
                    <a:bodyPr/>
                    <a:lstStyle/>
                    <a:p>
                      <a:r>
                        <a:rPr lang="en-US" dirty="0"/>
                        <a:t>3.87e-10</a:t>
                      </a:r>
                    </a:p>
                  </a:txBody>
                  <a:tcPr/>
                </a:tc>
                <a:extLst>
                  <a:ext uri="{0D108BD9-81ED-4DB2-BD59-A6C34878D82A}">
                    <a16:rowId xmlns:a16="http://schemas.microsoft.com/office/drawing/2014/main" val="3298062311"/>
                  </a:ext>
                </a:extLst>
              </a:tr>
              <a:tr h="403412">
                <a:tc>
                  <a:txBody>
                    <a:bodyPr/>
                    <a:lstStyle/>
                    <a:p>
                      <a:r>
                        <a:rPr lang="en-US" dirty="0"/>
                        <a:t>Satisfaction2</a:t>
                      </a:r>
                    </a:p>
                  </a:txBody>
                  <a:tcPr/>
                </a:tc>
                <a:tc>
                  <a:txBody>
                    <a:bodyPr/>
                    <a:lstStyle/>
                    <a:p>
                      <a:r>
                        <a:rPr lang="en-US" dirty="0"/>
                        <a:t>2.233592</a:t>
                      </a:r>
                    </a:p>
                  </a:txBody>
                  <a:tcPr/>
                </a:tc>
                <a:tc>
                  <a:txBody>
                    <a:bodyPr/>
                    <a:lstStyle/>
                    <a:p>
                      <a:r>
                        <a:rPr lang="en-US" dirty="0"/>
                        <a:t>1.378776</a:t>
                      </a:r>
                    </a:p>
                  </a:txBody>
                  <a:tcPr/>
                </a:tc>
                <a:tc>
                  <a:txBody>
                    <a:bodyPr/>
                    <a:lstStyle/>
                    <a:p>
                      <a:r>
                        <a:rPr lang="en-US" dirty="0"/>
                        <a:t>1.620</a:t>
                      </a:r>
                    </a:p>
                  </a:txBody>
                  <a:tcPr/>
                </a:tc>
                <a:tc>
                  <a:txBody>
                    <a:bodyPr/>
                    <a:lstStyle/>
                    <a:p>
                      <a:r>
                        <a:rPr lang="en-US" dirty="0"/>
                        <a:t>0.105310</a:t>
                      </a:r>
                    </a:p>
                  </a:txBody>
                  <a:tcPr/>
                </a:tc>
                <a:extLst>
                  <a:ext uri="{0D108BD9-81ED-4DB2-BD59-A6C34878D82A}">
                    <a16:rowId xmlns:a16="http://schemas.microsoft.com/office/drawing/2014/main" val="2292799075"/>
                  </a:ext>
                </a:extLst>
              </a:tr>
              <a:tr h="403412">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Satisfaction3</a:t>
                      </a:r>
                    </a:p>
                  </a:txBody>
                  <a:tcPr/>
                </a:tc>
                <a:tc>
                  <a:txBody>
                    <a:bodyPr/>
                    <a:lstStyle/>
                    <a:p>
                      <a:r>
                        <a:rPr lang="en-US" dirty="0"/>
                        <a:t>2.453842</a:t>
                      </a:r>
                    </a:p>
                  </a:txBody>
                  <a:tcPr/>
                </a:tc>
                <a:tc>
                  <a:txBody>
                    <a:bodyPr/>
                    <a:lstStyle/>
                    <a:p>
                      <a:r>
                        <a:rPr lang="en-US" dirty="0"/>
                        <a:t>1.188210</a:t>
                      </a:r>
                    </a:p>
                  </a:txBody>
                  <a:tcPr/>
                </a:tc>
                <a:tc>
                  <a:txBody>
                    <a:bodyPr/>
                    <a:lstStyle/>
                    <a:p>
                      <a:r>
                        <a:rPr lang="en-US" dirty="0"/>
                        <a:t>2.065</a:t>
                      </a:r>
                    </a:p>
                  </a:txBody>
                  <a:tcPr/>
                </a:tc>
                <a:tc>
                  <a:txBody>
                    <a:bodyPr/>
                    <a:lstStyle/>
                    <a:p>
                      <a:r>
                        <a:rPr lang="en-US" dirty="0"/>
                        <a:t>0.038968</a:t>
                      </a:r>
                    </a:p>
                  </a:txBody>
                  <a:tcPr/>
                </a:tc>
                <a:extLst>
                  <a:ext uri="{0D108BD9-81ED-4DB2-BD59-A6C34878D82A}">
                    <a16:rowId xmlns:a16="http://schemas.microsoft.com/office/drawing/2014/main" val="419983999"/>
                  </a:ext>
                </a:extLst>
              </a:tr>
              <a:tr h="403412">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Satisfaction4</a:t>
                      </a:r>
                    </a:p>
                  </a:txBody>
                  <a:tcPr/>
                </a:tc>
                <a:tc>
                  <a:txBody>
                    <a:bodyPr/>
                    <a:lstStyle/>
                    <a:p>
                      <a:r>
                        <a:rPr lang="en-US" dirty="0"/>
                        <a:t>3.771467</a:t>
                      </a:r>
                    </a:p>
                  </a:txBody>
                  <a:tcPr/>
                </a:tc>
                <a:tc>
                  <a:txBody>
                    <a:bodyPr/>
                    <a:lstStyle/>
                    <a:p>
                      <a:r>
                        <a:rPr lang="en-US" dirty="0"/>
                        <a:t>1.067913</a:t>
                      </a:r>
                    </a:p>
                  </a:txBody>
                  <a:tcPr/>
                </a:tc>
                <a:tc>
                  <a:txBody>
                    <a:bodyPr/>
                    <a:lstStyle/>
                    <a:p>
                      <a:r>
                        <a:rPr lang="en-US" dirty="0"/>
                        <a:t>3.532</a:t>
                      </a:r>
                    </a:p>
                  </a:txBody>
                  <a:tcPr/>
                </a:tc>
                <a:tc>
                  <a:txBody>
                    <a:bodyPr/>
                    <a:lstStyle/>
                    <a:p>
                      <a:r>
                        <a:rPr lang="en-US" dirty="0"/>
                        <a:t>0.000417</a:t>
                      </a:r>
                    </a:p>
                  </a:txBody>
                  <a:tcPr/>
                </a:tc>
                <a:extLst>
                  <a:ext uri="{0D108BD9-81ED-4DB2-BD59-A6C34878D82A}">
                    <a16:rowId xmlns:a16="http://schemas.microsoft.com/office/drawing/2014/main" val="1756395170"/>
                  </a:ext>
                </a:extLst>
              </a:tr>
              <a:tr h="403412">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Satisfaction5</a:t>
                      </a:r>
                    </a:p>
                  </a:txBody>
                  <a:tcPr/>
                </a:tc>
                <a:tc>
                  <a:txBody>
                    <a:bodyPr/>
                    <a:lstStyle/>
                    <a:p>
                      <a:r>
                        <a:rPr lang="en-US" dirty="0"/>
                        <a:t>6.160929</a:t>
                      </a:r>
                    </a:p>
                  </a:txBody>
                  <a:tcPr/>
                </a:tc>
                <a:tc>
                  <a:txBody>
                    <a:bodyPr/>
                    <a:lstStyle/>
                    <a:p>
                      <a:r>
                        <a:rPr lang="en-US" dirty="0"/>
                        <a:t>1.036613</a:t>
                      </a:r>
                    </a:p>
                  </a:txBody>
                  <a:tcPr/>
                </a:tc>
                <a:tc>
                  <a:txBody>
                    <a:bodyPr/>
                    <a:lstStyle/>
                    <a:p>
                      <a:r>
                        <a:rPr lang="en-US" dirty="0"/>
                        <a:t>5.943</a:t>
                      </a:r>
                    </a:p>
                  </a:txBody>
                  <a:tcPr/>
                </a:tc>
                <a:tc>
                  <a:txBody>
                    <a:bodyPr/>
                    <a:lstStyle/>
                    <a:p>
                      <a:r>
                        <a:rPr lang="en-US" dirty="0"/>
                        <a:t>3.02e-09</a:t>
                      </a:r>
                    </a:p>
                  </a:txBody>
                  <a:tcPr/>
                </a:tc>
                <a:extLst>
                  <a:ext uri="{0D108BD9-81ED-4DB2-BD59-A6C34878D82A}">
                    <a16:rowId xmlns:a16="http://schemas.microsoft.com/office/drawing/2014/main" val="4261763333"/>
                  </a:ext>
                </a:extLst>
              </a:tr>
              <a:tr h="403412">
                <a:tc>
                  <a:txBody>
                    <a:bodyPr/>
                    <a:lstStyle/>
                    <a:p>
                      <a:r>
                        <a:rPr lang="en-US" dirty="0"/>
                        <a:t>Satisfaction6</a:t>
                      </a:r>
                    </a:p>
                  </a:txBody>
                  <a:tcPr/>
                </a:tc>
                <a:tc>
                  <a:txBody>
                    <a:bodyPr/>
                    <a:lstStyle/>
                    <a:p>
                      <a:r>
                        <a:rPr lang="en-US" dirty="0"/>
                        <a:t>9.837861</a:t>
                      </a:r>
                    </a:p>
                  </a:txBody>
                  <a:tcPr/>
                </a:tc>
                <a:tc>
                  <a:txBody>
                    <a:bodyPr/>
                    <a:lstStyle/>
                    <a:p>
                      <a:r>
                        <a:rPr lang="en-US" dirty="0"/>
                        <a:t>1.048803</a:t>
                      </a:r>
                    </a:p>
                  </a:txBody>
                  <a:tcPr/>
                </a:tc>
                <a:tc>
                  <a:txBody>
                    <a:bodyPr/>
                    <a:lstStyle/>
                    <a:p>
                      <a:r>
                        <a:rPr lang="en-US" dirty="0"/>
                        <a:t>9.477</a:t>
                      </a:r>
                    </a:p>
                  </a:txBody>
                  <a:tcPr/>
                </a:tc>
                <a:tc>
                  <a:txBody>
                    <a:bodyPr/>
                    <a:lstStyle/>
                    <a:p>
                      <a:r>
                        <a:rPr lang="en-US" dirty="0"/>
                        <a:t>&lt; 2e-16</a:t>
                      </a:r>
                    </a:p>
                  </a:txBody>
                  <a:tcPr/>
                </a:tc>
                <a:extLst>
                  <a:ext uri="{0D108BD9-81ED-4DB2-BD59-A6C34878D82A}">
                    <a16:rowId xmlns:a16="http://schemas.microsoft.com/office/drawing/2014/main" val="1598001887"/>
                  </a:ext>
                </a:extLst>
              </a:tr>
              <a:tr h="403412">
                <a:tc>
                  <a:txBody>
                    <a:bodyPr/>
                    <a:lstStyle/>
                    <a:p>
                      <a:r>
                        <a:rPr lang="en-US" dirty="0"/>
                        <a:t>Satisfaction7 Strongly Agree</a:t>
                      </a:r>
                    </a:p>
                  </a:txBody>
                  <a:tcPr/>
                </a:tc>
                <a:tc>
                  <a:txBody>
                    <a:bodyPr/>
                    <a:lstStyle/>
                    <a:p>
                      <a:r>
                        <a:rPr lang="en-US" dirty="0"/>
                        <a:t>11.406345</a:t>
                      </a:r>
                    </a:p>
                  </a:txBody>
                  <a:tcPr/>
                </a:tc>
                <a:tc>
                  <a:txBody>
                    <a:bodyPr/>
                    <a:lstStyle/>
                    <a:p>
                      <a:r>
                        <a:rPr lang="en-US" dirty="0"/>
                        <a:t>0.549074</a:t>
                      </a:r>
                    </a:p>
                  </a:txBody>
                  <a:tcPr/>
                </a:tc>
                <a:tc>
                  <a:txBody>
                    <a:bodyPr/>
                    <a:lstStyle/>
                    <a:p>
                      <a:r>
                        <a:rPr lang="en-US" dirty="0"/>
                        <a:t>10.876</a:t>
                      </a:r>
                    </a:p>
                  </a:txBody>
                  <a:tcPr/>
                </a:tc>
                <a:tc>
                  <a:txBody>
                    <a:bodyPr/>
                    <a:lstStyle/>
                    <a:p>
                      <a:r>
                        <a:rPr lang="en-US" dirty="0"/>
                        <a:t>&lt; 2e-16</a:t>
                      </a:r>
                    </a:p>
                  </a:txBody>
                  <a:tcPr/>
                </a:tc>
                <a:extLst>
                  <a:ext uri="{0D108BD9-81ED-4DB2-BD59-A6C34878D82A}">
                    <a16:rowId xmlns:a16="http://schemas.microsoft.com/office/drawing/2014/main" val="3634369960"/>
                  </a:ext>
                </a:extLst>
              </a:tr>
              <a:tr h="403412">
                <a:tc>
                  <a:txBody>
                    <a:bodyPr/>
                    <a:lstStyle/>
                    <a:p>
                      <a:r>
                        <a:rPr lang="en-US" dirty="0" err="1"/>
                        <a:t>LuxAdm</a:t>
                      </a:r>
                      <a:r>
                        <a:rPr lang="en-US" dirty="0"/>
                        <a:t> Disagree</a:t>
                      </a:r>
                    </a:p>
                  </a:txBody>
                  <a:tcPr/>
                </a:tc>
                <a:tc>
                  <a:txBody>
                    <a:bodyPr/>
                    <a:lstStyle/>
                    <a:p>
                      <a:r>
                        <a:rPr lang="en-US" dirty="0"/>
                        <a:t>0.869129</a:t>
                      </a:r>
                    </a:p>
                  </a:txBody>
                  <a:tcPr/>
                </a:tc>
                <a:tc>
                  <a:txBody>
                    <a:bodyPr/>
                    <a:lstStyle/>
                    <a:p>
                      <a:r>
                        <a:rPr lang="en-US" dirty="0"/>
                        <a:t>0.548136</a:t>
                      </a:r>
                    </a:p>
                  </a:txBody>
                  <a:tcPr/>
                </a:tc>
                <a:tc>
                  <a:txBody>
                    <a:bodyPr/>
                    <a:lstStyle/>
                    <a:p>
                      <a:r>
                        <a:rPr lang="en-US" dirty="0"/>
                        <a:t>1.583</a:t>
                      </a:r>
                    </a:p>
                  </a:txBody>
                  <a:tcPr/>
                </a:tc>
                <a:tc>
                  <a:txBody>
                    <a:bodyPr/>
                    <a:lstStyle/>
                    <a:p>
                      <a:r>
                        <a:rPr lang="en-US" dirty="0"/>
                        <a:t>0.113519</a:t>
                      </a:r>
                    </a:p>
                  </a:txBody>
                  <a:tcPr/>
                </a:tc>
                <a:extLst>
                  <a:ext uri="{0D108BD9-81ED-4DB2-BD59-A6C34878D82A}">
                    <a16:rowId xmlns:a16="http://schemas.microsoft.com/office/drawing/2014/main" val="2750752526"/>
                  </a:ext>
                </a:extLst>
              </a:tr>
              <a:tr h="403412">
                <a:tc>
                  <a:txBody>
                    <a:bodyPr/>
                    <a:lstStyle/>
                    <a:p>
                      <a:r>
                        <a:rPr lang="en-US" dirty="0" err="1"/>
                        <a:t>LuxAdm</a:t>
                      </a:r>
                      <a:r>
                        <a:rPr lang="en-US" dirty="0"/>
                        <a:t> Neither agree nor disagree</a:t>
                      </a:r>
                    </a:p>
                  </a:txBody>
                  <a:tcPr/>
                </a:tc>
                <a:tc>
                  <a:txBody>
                    <a:bodyPr/>
                    <a:lstStyle/>
                    <a:p>
                      <a:r>
                        <a:rPr lang="en-US" dirty="0"/>
                        <a:t>0.664138</a:t>
                      </a:r>
                    </a:p>
                  </a:txBody>
                  <a:tcPr/>
                </a:tc>
                <a:tc>
                  <a:txBody>
                    <a:bodyPr/>
                    <a:lstStyle/>
                    <a:p>
                      <a:r>
                        <a:rPr lang="en-US" dirty="0"/>
                        <a:t>0.674581</a:t>
                      </a:r>
                    </a:p>
                  </a:txBody>
                  <a:tcPr/>
                </a:tc>
                <a:tc>
                  <a:txBody>
                    <a:bodyPr/>
                    <a:lstStyle/>
                    <a:p>
                      <a:r>
                        <a:rPr lang="en-US" dirty="0"/>
                        <a:t>1.212</a:t>
                      </a:r>
                    </a:p>
                  </a:txBody>
                  <a:tcPr/>
                </a:tc>
                <a:tc>
                  <a:txBody>
                    <a:bodyPr/>
                    <a:lstStyle/>
                    <a:p>
                      <a:r>
                        <a:rPr lang="en-US" dirty="0"/>
                        <a:t>0.225721</a:t>
                      </a:r>
                    </a:p>
                  </a:txBody>
                  <a:tcPr/>
                </a:tc>
                <a:extLst>
                  <a:ext uri="{0D108BD9-81ED-4DB2-BD59-A6C34878D82A}">
                    <a16:rowId xmlns:a16="http://schemas.microsoft.com/office/drawing/2014/main" val="101058349"/>
                  </a:ext>
                </a:extLst>
              </a:tr>
              <a:tr h="403412">
                <a:tc>
                  <a:txBody>
                    <a:bodyPr/>
                    <a:lstStyle/>
                    <a:p>
                      <a:r>
                        <a:rPr lang="en-US" dirty="0" err="1"/>
                        <a:t>LuxAdm</a:t>
                      </a:r>
                      <a:r>
                        <a:rPr lang="en-US" dirty="0"/>
                        <a:t> Agree</a:t>
                      </a:r>
                    </a:p>
                  </a:txBody>
                  <a:tcPr/>
                </a:tc>
                <a:tc>
                  <a:txBody>
                    <a:bodyPr/>
                    <a:lstStyle/>
                    <a:p>
                      <a:r>
                        <a:rPr lang="en-US" dirty="0"/>
                        <a:t>-0.386331</a:t>
                      </a:r>
                    </a:p>
                  </a:txBody>
                  <a:tcPr/>
                </a:tc>
                <a:tc>
                  <a:txBody>
                    <a:bodyPr/>
                    <a:lstStyle/>
                    <a:p>
                      <a:r>
                        <a:rPr lang="en-US" dirty="0"/>
                        <a:t>1.048203</a:t>
                      </a:r>
                    </a:p>
                  </a:txBody>
                  <a:tcPr/>
                </a:tc>
                <a:tc>
                  <a:txBody>
                    <a:bodyPr/>
                    <a:lstStyle/>
                    <a:p>
                      <a:r>
                        <a:rPr lang="en-US" dirty="0"/>
                        <a:t>-0.573</a:t>
                      </a:r>
                    </a:p>
                  </a:txBody>
                  <a:tcPr/>
                </a:tc>
                <a:tc>
                  <a:txBody>
                    <a:bodyPr/>
                    <a:lstStyle/>
                    <a:p>
                      <a:r>
                        <a:rPr lang="en-US" b="1" dirty="0"/>
                        <a:t>0.566879 </a:t>
                      </a:r>
                    </a:p>
                  </a:txBody>
                  <a:tcPr/>
                </a:tc>
                <a:extLst>
                  <a:ext uri="{0D108BD9-81ED-4DB2-BD59-A6C34878D82A}">
                    <a16:rowId xmlns:a16="http://schemas.microsoft.com/office/drawing/2014/main" val="3113639552"/>
                  </a:ext>
                </a:extLst>
              </a:tr>
              <a:tr h="403412">
                <a:tc>
                  <a:txBody>
                    <a:bodyPr/>
                    <a:lstStyle/>
                    <a:p>
                      <a:r>
                        <a:rPr lang="en-US" dirty="0" err="1"/>
                        <a:t>LuxAdm</a:t>
                      </a:r>
                      <a:r>
                        <a:rPr lang="en-US" dirty="0"/>
                        <a:t> Strongly agree</a:t>
                      </a:r>
                    </a:p>
                  </a:txBody>
                  <a:tcPr/>
                </a:tc>
                <a:tc>
                  <a:txBody>
                    <a:bodyPr/>
                    <a:lstStyle/>
                    <a:p>
                      <a:r>
                        <a:rPr lang="en-US" dirty="0"/>
                        <a:t>-4.019133</a:t>
                      </a:r>
                    </a:p>
                  </a:txBody>
                  <a:tcPr/>
                </a:tc>
                <a:tc>
                  <a:txBody>
                    <a:bodyPr/>
                    <a:lstStyle/>
                    <a:p>
                      <a:r>
                        <a:rPr lang="en-US" dirty="0"/>
                        <a:t>0.490630</a:t>
                      </a:r>
                    </a:p>
                  </a:txBody>
                  <a:tcPr/>
                </a:tc>
                <a:tc>
                  <a:txBody>
                    <a:bodyPr/>
                    <a:lstStyle/>
                    <a:p>
                      <a:r>
                        <a:rPr lang="en-US" dirty="0"/>
                        <a:t>-3.834</a:t>
                      </a:r>
                    </a:p>
                  </a:txBody>
                  <a:tcPr/>
                </a:tc>
                <a:tc>
                  <a:txBody>
                    <a:bodyPr/>
                    <a:lstStyle/>
                    <a:p>
                      <a:r>
                        <a:rPr lang="en-US" dirty="0"/>
                        <a:t>0.000128</a:t>
                      </a:r>
                    </a:p>
                  </a:txBody>
                  <a:tcPr/>
                </a:tc>
                <a:extLst>
                  <a:ext uri="{0D108BD9-81ED-4DB2-BD59-A6C34878D82A}">
                    <a16:rowId xmlns:a16="http://schemas.microsoft.com/office/drawing/2014/main" val="807922092"/>
                  </a:ext>
                </a:extLst>
              </a:tr>
              <a:tr h="403412">
                <a:tc>
                  <a:txBody>
                    <a:bodyPr/>
                    <a:lstStyle/>
                    <a:p>
                      <a:r>
                        <a:rPr lang="en-US" dirty="0"/>
                        <a:t>Impress Disagree</a:t>
                      </a:r>
                    </a:p>
                  </a:txBody>
                  <a:tcPr/>
                </a:tc>
                <a:tc>
                  <a:txBody>
                    <a:bodyPr/>
                    <a:lstStyle/>
                    <a:p>
                      <a:r>
                        <a:rPr lang="en-US" dirty="0"/>
                        <a:t>0.314397</a:t>
                      </a:r>
                    </a:p>
                  </a:txBody>
                  <a:tcPr/>
                </a:tc>
                <a:tc>
                  <a:txBody>
                    <a:bodyPr/>
                    <a:lstStyle/>
                    <a:p>
                      <a:r>
                        <a:rPr lang="en-US" dirty="0"/>
                        <a:t>0.525249</a:t>
                      </a:r>
                    </a:p>
                  </a:txBody>
                  <a:tcPr/>
                </a:tc>
                <a:tc>
                  <a:txBody>
                    <a:bodyPr/>
                    <a:lstStyle/>
                    <a:p>
                      <a:r>
                        <a:rPr lang="en-US" dirty="0"/>
                        <a:t>0.641</a:t>
                      </a:r>
                    </a:p>
                  </a:txBody>
                  <a:tcPr/>
                </a:tc>
                <a:tc>
                  <a:txBody>
                    <a:bodyPr/>
                    <a:lstStyle/>
                    <a:p>
                      <a:r>
                        <a:rPr lang="en-US" b="1" dirty="0"/>
                        <a:t>0.521685</a:t>
                      </a:r>
                    </a:p>
                  </a:txBody>
                  <a:tcPr/>
                </a:tc>
                <a:extLst>
                  <a:ext uri="{0D108BD9-81ED-4DB2-BD59-A6C34878D82A}">
                    <a16:rowId xmlns:a16="http://schemas.microsoft.com/office/drawing/2014/main" val="2490526182"/>
                  </a:ext>
                </a:extLst>
              </a:tr>
            </a:tbl>
          </a:graphicData>
        </a:graphic>
      </p:graphicFrame>
    </p:spTree>
    <p:extLst>
      <p:ext uri="{BB962C8B-B14F-4D97-AF65-F5344CB8AC3E}">
        <p14:creationId xmlns:p14="http://schemas.microsoft.com/office/powerpoint/2010/main" val="29580874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51F1D7B5-4C07-C447-B4E6-DDD1EA9B923A}"/>
              </a:ext>
            </a:extLst>
          </p:cNvPr>
          <p:cNvGraphicFramePr>
            <a:graphicFrameLocks noGrp="1"/>
          </p:cNvGraphicFramePr>
          <p:nvPr>
            <p:extLst>
              <p:ext uri="{D42A27DB-BD31-4B8C-83A1-F6EECF244321}">
                <p14:modId xmlns:p14="http://schemas.microsoft.com/office/powerpoint/2010/main" val="4037437564"/>
              </p:ext>
            </p:extLst>
          </p:nvPr>
        </p:nvGraphicFramePr>
        <p:xfrm>
          <a:off x="0" y="0"/>
          <a:ext cx="12192003" cy="6858000"/>
        </p:xfrm>
        <a:graphic>
          <a:graphicData uri="http://schemas.openxmlformats.org/drawingml/2006/table">
            <a:tbl>
              <a:tblPr firstRow="1" bandRow="1">
                <a:tableStyleId>{5C22544A-7EE6-4342-B048-85BDC9FD1C3A}</a:tableStyleId>
              </a:tblPr>
              <a:tblGrid>
                <a:gridCol w="4292723">
                  <a:extLst>
                    <a:ext uri="{9D8B030D-6E8A-4147-A177-3AD203B41FA5}">
                      <a16:colId xmlns:a16="http://schemas.microsoft.com/office/drawing/2014/main" val="1333411087"/>
                    </a:ext>
                  </a:extLst>
                </a:gridCol>
                <a:gridCol w="1974820">
                  <a:extLst>
                    <a:ext uri="{9D8B030D-6E8A-4147-A177-3AD203B41FA5}">
                      <a16:colId xmlns:a16="http://schemas.microsoft.com/office/drawing/2014/main" val="1006430956"/>
                    </a:ext>
                  </a:extLst>
                </a:gridCol>
                <a:gridCol w="1974820">
                  <a:extLst>
                    <a:ext uri="{9D8B030D-6E8A-4147-A177-3AD203B41FA5}">
                      <a16:colId xmlns:a16="http://schemas.microsoft.com/office/drawing/2014/main" val="2421582369"/>
                    </a:ext>
                  </a:extLst>
                </a:gridCol>
                <a:gridCol w="1974820">
                  <a:extLst>
                    <a:ext uri="{9D8B030D-6E8A-4147-A177-3AD203B41FA5}">
                      <a16:colId xmlns:a16="http://schemas.microsoft.com/office/drawing/2014/main" val="2530191955"/>
                    </a:ext>
                  </a:extLst>
                </a:gridCol>
                <a:gridCol w="1974820">
                  <a:extLst>
                    <a:ext uri="{9D8B030D-6E8A-4147-A177-3AD203B41FA5}">
                      <a16:colId xmlns:a16="http://schemas.microsoft.com/office/drawing/2014/main" val="4174793496"/>
                    </a:ext>
                  </a:extLst>
                </a:gridCol>
              </a:tblGrid>
              <a:tr h="401944">
                <a:tc>
                  <a:txBody>
                    <a:bodyPr/>
                    <a:lstStyle/>
                    <a:p>
                      <a:r>
                        <a:rPr lang="en-US" dirty="0"/>
                        <a:t>Variables</a:t>
                      </a:r>
                    </a:p>
                  </a:txBody>
                  <a:tcPr/>
                </a:tc>
                <a:tc>
                  <a:txBody>
                    <a:bodyPr/>
                    <a:lstStyle/>
                    <a:p>
                      <a:r>
                        <a:rPr lang="en-US" dirty="0"/>
                        <a:t>Coefficients</a:t>
                      </a:r>
                    </a:p>
                  </a:txBody>
                  <a:tcPr/>
                </a:tc>
                <a:tc>
                  <a:txBody>
                    <a:bodyPr/>
                    <a:lstStyle/>
                    <a:p>
                      <a:r>
                        <a:rPr lang="en-US" dirty="0"/>
                        <a:t>Std. Error</a:t>
                      </a:r>
                    </a:p>
                  </a:txBody>
                  <a:tcPr/>
                </a:tc>
                <a:tc>
                  <a:txBody>
                    <a:bodyPr/>
                    <a:lstStyle/>
                    <a:p>
                      <a:r>
                        <a:rPr lang="en-US" dirty="0"/>
                        <a:t>t-value</a:t>
                      </a:r>
                    </a:p>
                  </a:txBody>
                  <a:tcPr/>
                </a:tc>
                <a:tc>
                  <a:txBody>
                    <a:bodyPr/>
                    <a:lstStyle/>
                    <a:p>
                      <a:r>
                        <a:rPr lang="en-US" dirty="0"/>
                        <a:t>P-value</a:t>
                      </a:r>
                    </a:p>
                  </a:txBody>
                  <a:tcPr/>
                </a:tc>
                <a:extLst>
                  <a:ext uri="{0D108BD9-81ED-4DB2-BD59-A6C34878D82A}">
                    <a16:rowId xmlns:a16="http://schemas.microsoft.com/office/drawing/2014/main" val="1226243682"/>
                  </a:ext>
                </a:extLst>
              </a:tr>
              <a:tr h="401944">
                <a:tc>
                  <a:txBody>
                    <a:bodyPr/>
                    <a:lstStyle/>
                    <a:p>
                      <a:r>
                        <a:rPr lang="en-US" dirty="0"/>
                        <a:t>Impress Neither agree nor disagree</a:t>
                      </a:r>
                    </a:p>
                  </a:txBody>
                  <a:tcPr/>
                </a:tc>
                <a:tc>
                  <a:txBody>
                    <a:bodyPr/>
                    <a:lstStyle/>
                    <a:p>
                      <a:r>
                        <a:rPr lang="en-US" dirty="0"/>
                        <a:t>0.209405</a:t>
                      </a:r>
                    </a:p>
                  </a:txBody>
                  <a:tcPr/>
                </a:tc>
                <a:tc>
                  <a:txBody>
                    <a:bodyPr/>
                    <a:lstStyle/>
                    <a:p>
                      <a:r>
                        <a:rPr lang="en-US" dirty="0"/>
                        <a:t>0.525249</a:t>
                      </a:r>
                    </a:p>
                  </a:txBody>
                  <a:tcPr/>
                </a:tc>
                <a:tc>
                  <a:txBody>
                    <a:bodyPr/>
                    <a:lstStyle/>
                    <a:p>
                      <a:r>
                        <a:rPr lang="en-US" dirty="0"/>
                        <a:t>0.399</a:t>
                      </a:r>
                    </a:p>
                  </a:txBody>
                  <a:tcPr/>
                </a:tc>
                <a:tc>
                  <a:txBody>
                    <a:bodyPr/>
                    <a:lstStyle/>
                    <a:p>
                      <a:r>
                        <a:rPr lang="en-US" b="1" dirty="0"/>
                        <a:t>0.690150</a:t>
                      </a:r>
                    </a:p>
                  </a:txBody>
                  <a:tcPr/>
                </a:tc>
                <a:extLst>
                  <a:ext uri="{0D108BD9-81ED-4DB2-BD59-A6C34878D82A}">
                    <a16:rowId xmlns:a16="http://schemas.microsoft.com/office/drawing/2014/main" val="3737181069"/>
                  </a:ext>
                </a:extLst>
              </a:tr>
              <a:tr h="401944">
                <a:tc>
                  <a:txBody>
                    <a:bodyPr/>
                    <a:lstStyle/>
                    <a:p>
                      <a:r>
                        <a:rPr lang="en-US" dirty="0"/>
                        <a:t>Impress Agree</a:t>
                      </a:r>
                    </a:p>
                  </a:txBody>
                  <a:tcPr/>
                </a:tc>
                <a:tc>
                  <a:txBody>
                    <a:bodyPr/>
                    <a:lstStyle/>
                    <a:p>
                      <a:r>
                        <a:rPr lang="en-US" dirty="0"/>
                        <a:t>0.316383</a:t>
                      </a:r>
                    </a:p>
                  </a:txBody>
                  <a:tcPr/>
                </a:tc>
                <a:tc>
                  <a:txBody>
                    <a:bodyPr/>
                    <a:lstStyle/>
                    <a:p>
                      <a:r>
                        <a:rPr lang="en-US" dirty="0"/>
                        <a:t>0.684159 </a:t>
                      </a:r>
                    </a:p>
                  </a:txBody>
                  <a:tcPr/>
                </a:tc>
                <a:tc>
                  <a:txBody>
                    <a:bodyPr/>
                    <a:lstStyle/>
                    <a:p>
                      <a:r>
                        <a:rPr lang="en-US" dirty="0"/>
                        <a:t>0.462</a:t>
                      </a:r>
                    </a:p>
                  </a:txBody>
                  <a:tcPr/>
                </a:tc>
                <a:tc>
                  <a:txBody>
                    <a:bodyPr/>
                    <a:lstStyle/>
                    <a:p>
                      <a:r>
                        <a:rPr lang="en-US" b="1" dirty="0"/>
                        <a:t>0.643789</a:t>
                      </a:r>
                    </a:p>
                  </a:txBody>
                  <a:tcPr/>
                </a:tc>
                <a:extLst>
                  <a:ext uri="{0D108BD9-81ED-4DB2-BD59-A6C34878D82A}">
                    <a16:rowId xmlns:a16="http://schemas.microsoft.com/office/drawing/2014/main" val="3264842175"/>
                  </a:ext>
                </a:extLst>
              </a:tr>
              <a:tr h="401944">
                <a:tc>
                  <a:txBody>
                    <a:bodyPr/>
                    <a:lstStyle/>
                    <a:p>
                      <a:r>
                        <a:rPr lang="en-US" dirty="0"/>
                        <a:t>Impress Strongly Agree</a:t>
                      </a:r>
                    </a:p>
                  </a:txBody>
                  <a:tcPr/>
                </a:tc>
                <a:tc>
                  <a:txBody>
                    <a:bodyPr/>
                    <a:lstStyle/>
                    <a:p>
                      <a:r>
                        <a:rPr lang="en-US" dirty="0"/>
                        <a:t>-0.733503</a:t>
                      </a:r>
                    </a:p>
                  </a:txBody>
                  <a:tcPr/>
                </a:tc>
                <a:tc>
                  <a:txBody>
                    <a:bodyPr/>
                    <a:lstStyle/>
                    <a:p>
                      <a:r>
                        <a:rPr lang="en-US" dirty="0"/>
                        <a:t>1.273707 </a:t>
                      </a:r>
                    </a:p>
                  </a:txBody>
                  <a:tcPr/>
                </a:tc>
                <a:tc>
                  <a:txBody>
                    <a:bodyPr/>
                    <a:lstStyle/>
                    <a:p>
                      <a:r>
                        <a:rPr lang="en-US" dirty="0"/>
                        <a:t>-0.576</a:t>
                      </a:r>
                    </a:p>
                  </a:txBody>
                  <a:tcPr/>
                </a:tc>
                <a:tc>
                  <a:txBody>
                    <a:bodyPr/>
                    <a:lstStyle/>
                    <a:p>
                      <a:r>
                        <a:rPr lang="en-US" b="1" dirty="0"/>
                        <a:t>0.564726</a:t>
                      </a:r>
                    </a:p>
                  </a:txBody>
                  <a:tcPr/>
                </a:tc>
                <a:extLst>
                  <a:ext uri="{0D108BD9-81ED-4DB2-BD59-A6C34878D82A}">
                    <a16:rowId xmlns:a16="http://schemas.microsoft.com/office/drawing/2014/main" val="1818290601"/>
                  </a:ext>
                </a:extLst>
              </a:tr>
              <a:tr h="401944">
                <a:tc>
                  <a:txBody>
                    <a:bodyPr/>
                    <a:lstStyle/>
                    <a:p>
                      <a:r>
                        <a:rPr lang="en-US" dirty="0"/>
                        <a:t>Impulse Not very well</a:t>
                      </a:r>
                    </a:p>
                  </a:txBody>
                  <a:tcPr/>
                </a:tc>
                <a:tc>
                  <a:txBody>
                    <a:bodyPr/>
                    <a:lstStyle/>
                    <a:p>
                      <a:r>
                        <a:rPr lang="en-US" dirty="0"/>
                        <a:t>0.131359</a:t>
                      </a:r>
                    </a:p>
                  </a:txBody>
                  <a:tcPr/>
                </a:tc>
                <a:tc>
                  <a:txBody>
                    <a:bodyPr/>
                    <a:lstStyle/>
                    <a:p>
                      <a:r>
                        <a:rPr lang="en-US" dirty="0"/>
                        <a:t>0.380117</a:t>
                      </a:r>
                    </a:p>
                  </a:txBody>
                  <a:tcPr/>
                </a:tc>
                <a:tc>
                  <a:txBody>
                    <a:bodyPr/>
                    <a:lstStyle/>
                    <a:p>
                      <a:r>
                        <a:rPr lang="en-US" dirty="0"/>
                        <a:t>0.346</a:t>
                      </a:r>
                    </a:p>
                  </a:txBody>
                  <a:tcPr/>
                </a:tc>
                <a:tc>
                  <a:txBody>
                    <a:bodyPr/>
                    <a:lstStyle/>
                    <a:p>
                      <a:r>
                        <a:rPr lang="en-US" b="1" dirty="0"/>
                        <a:t>0.729679</a:t>
                      </a:r>
                    </a:p>
                  </a:txBody>
                  <a:tcPr/>
                </a:tc>
                <a:extLst>
                  <a:ext uri="{0D108BD9-81ED-4DB2-BD59-A6C34878D82A}">
                    <a16:rowId xmlns:a16="http://schemas.microsoft.com/office/drawing/2014/main" val="3757282875"/>
                  </a:ext>
                </a:extLst>
              </a:tr>
              <a:tr h="401944">
                <a:tc>
                  <a:txBody>
                    <a:bodyPr/>
                    <a:lstStyle/>
                    <a:p>
                      <a:r>
                        <a:rPr lang="en-US" dirty="0"/>
                        <a:t>Impulse Very well</a:t>
                      </a:r>
                    </a:p>
                  </a:txBody>
                  <a:tcPr/>
                </a:tc>
                <a:tc>
                  <a:txBody>
                    <a:bodyPr/>
                    <a:lstStyle/>
                    <a:p>
                      <a:r>
                        <a:rPr lang="en-US" dirty="0"/>
                        <a:t>-0.119151</a:t>
                      </a:r>
                    </a:p>
                  </a:txBody>
                  <a:tcPr/>
                </a:tc>
                <a:tc>
                  <a:txBody>
                    <a:bodyPr/>
                    <a:lstStyle/>
                    <a:p>
                      <a:r>
                        <a:rPr lang="en-US" dirty="0"/>
                        <a:t>0.489689</a:t>
                      </a:r>
                    </a:p>
                  </a:txBody>
                  <a:tcPr/>
                </a:tc>
                <a:tc>
                  <a:txBody>
                    <a:bodyPr/>
                    <a:lstStyle/>
                    <a:p>
                      <a:r>
                        <a:rPr lang="en-US" dirty="0"/>
                        <a:t>-0.243</a:t>
                      </a:r>
                    </a:p>
                  </a:txBody>
                  <a:tcPr/>
                </a:tc>
                <a:tc>
                  <a:txBody>
                    <a:bodyPr/>
                    <a:lstStyle/>
                    <a:p>
                      <a:r>
                        <a:rPr lang="en-US" b="1" dirty="0"/>
                        <a:t>0.807769</a:t>
                      </a:r>
                    </a:p>
                  </a:txBody>
                  <a:tcPr/>
                </a:tc>
                <a:extLst>
                  <a:ext uri="{0D108BD9-81ED-4DB2-BD59-A6C34878D82A}">
                    <a16:rowId xmlns:a16="http://schemas.microsoft.com/office/drawing/2014/main" val="21169861"/>
                  </a:ext>
                </a:extLst>
              </a:tr>
              <a:tr h="401944">
                <a:tc>
                  <a:txBody>
                    <a:bodyPr/>
                    <a:lstStyle/>
                    <a:p>
                      <a:r>
                        <a:rPr lang="en-US" dirty="0"/>
                        <a:t>Impulse Completely Well</a:t>
                      </a:r>
                    </a:p>
                  </a:txBody>
                  <a:tcPr/>
                </a:tc>
                <a:tc>
                  <a:txBody>
                    <a:bodyPr/>
                    <a:lstStyle/>
                    <a:p>
                      <a:r>
                        <a:rPr lang="en-US" dirty="0"/>
                        <a:t>-3.545708</a:t>
                      </a:r>
                    </a:p>
                  </a:txBody>
                  <a:tcPr/>
                </a:tc>
                <a:tc>
                  <a:txBody>
                    <a:bodyPr/>
                    <a:lstStyle/>
                    <a:p>
                      <a:r>
                        <a:rPr lang="en-US" dirty="0"/>
                        <a:t>0.912745</a:t>
                      </a:r>
                    </a:p>
                  </a:txBody>
                  <a:tcPr/>
                </a:tc>
                <a:tc>
                  <a:txBody>
                    <a:bodyPr/>
                    <a:lstStyle/>
                    <a:p>
                      <a:r>
                        <a:rPr lang="en-US" dirty="0"/>
                        <a:t>-3.885</a:t>
                      </a:r>
                    </a:p>
                  </a:txBody>
                  <a:tcPr/>
                </a:tc>
                <a:tc>
                  <a:txBody>
                    <a:bodyPr/>
                    <a:lstStyle/>
                    <a:p>
                      <a:r>
                        <a:rPr lang="en-US" dirty="0"/>
                        <a:t>0.000104</a:t>
                      </a:r>
                    </a:p>
                  </a:txBody>
                  <a:tcPr/>
                </a:tc>
                <a:extLst>
                  <a:ext uri="{0D108BD9-81ED-4DB2-BD59-A6C34878D82A}">
                    <a16:rowId xmlns:a16="http://schemas.microsoft.com/office/drawing/2014/main" val="3298062311"/>
                  </a:ext>
                </a:extLst>
              </a:tr>
              <a:tr h="401944">
                <a:tc>
                  <a:txBody>
                    <a:bodyPr/>
                    <a:lstStyle/>
                    <a:p>
                      <a:r>
                        <a:rPr lang="en-US" dirty="0"/>
                        <a:t>DelayGrat Not very well</a:t>
                      </a:r>
                    </a:p>
                  </a:txBody>
                  <a:tcPr/>
                </a:tc>
                <a:tc>
                  <a:txBody>
                    <a:bodyPr/>
                    <a:lstStyle/>
                    <a:p>
                      <a:r>
                        <a:rPr lang="en-US" dirty="0"/>
                        <a:t>-1.039491</a:t>
                      </a:r>
                    </a:p>
                  </a:txBody>
                  <a:tcPr/>
                </a:tc>
                <a:tc>
                  <a:txBody>
                    <a:bodyPr/>
                    <a:lstStyle/>
                    <a:p>
                      <a:r>
                        <a:rPr lang="en-US" dirty="0"/>
                        <a:t>1.043497</a:t>
                      </a:r>
                    </a:p>
                  </a:txBody>
                  <a:tcPr/>
                </a:tc>
                <a:tc>
                  <a:txBody>
                    <a:bodyPr/>
                    <a:lstStyle/>
                    <a:p>
                      <a:r>
                        <a:rPr lang="en-US" dirty="0"/>
                        <a:t>-0.996</a:t>
                      </a:r>
                    </a:p>
                  </a:txBody>
                  <a:tcPr/>
                </a:tc>
                <a:tc>
                  <a:txBody>
                    <a:bodyPr/>
                    <a:lstStyle/>
                    <a:p>
                      <a:r>
                        <a:rPr lang="en-US" dirty="0"/>
                        <a:t>0.319228</a:t>
                      </a:r>
                    </a:p>
                  </a:txBody>
                  <a:tcPr/>
                </a:tc>
                <a:extLst>
                  <a:ext uri="{0D108BD9-81ED-4DB2-BD59-A6C34878D82A}">
                    <a16:rowId xmlns:a16="http://schemas.microsoft.com/office/drawing/2014/main" val="2292799075"/>
                  </a:ext>
                </a:extLst>
              </a:tr>
              <a:tr h="401944">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DelayGrat Very well</a:t>
                      </a:r>
                    </a:p>
                  </a:txBody>
                  <a:tcPr/>
                </a:tc>
                <a:tc>
                  <a:txBody>
                    <a:bodyPr/>
                    <a:lstStyle/>
                    <a:p>
                      <a:r>
                        <a:rPr lang="en-US" dirty="0"/>
                        <a:t>-1.172663</a:t>
                      </a:r>
                    </a:p>
                  </a:txBody>
                  <a:tcPr/>
                </a:tc>
                <a:tc>
                  <a:txBody>
                    <a:bodyPr/>
                    <a:lstStyle/>
                    <a:p>
                      <a:r>
                        <a:rPr lang="en-US" dirty="0"/>
                        <a:t>1.028905</a:t>
                      </a:r>
                    </a:p>
                  </a:txBody>
                  <a:tcPr/>
                </a:tc>
                <a:tc>
                  <a:txBody>
                    <a:bodyPr/>
                    <a:lstStyle/>
                    <a:p>
                      <a:r>
                        <a:rPr lang="en-US" dirty="0"/>
                        <a:t>-1.140</a:t>
                      </a:r>
                    </a:p>
                  </a:txBody>
                  <a:tcPr/>
                </a:tc>
                <a:tc>
                  <a:txBody>
                    <a:bodyPr/>
                    <a:lstStyle/>
                    <a:p>
                      <a:r>
                        <a:rPr lang="en-US" dirty="0"/>
                        <a:t>0.254467 </a:t>
                      </a:r>
                    </a:p>
                  </a:txBody>
                  <a:tcPr/>
                </a:tc>
                <a:extLst>
                  <a:ext uri="{0D108BD9-81ED-4DB2-BD59-A6C34878D82A}">
                    <a16:rowId xmlns:a16="http://schemas.microsoft.com/office/drawing/2014/main" val="419983999"/>
                  </a:ext>
                </a:extLst>
              </a:tr>
              <a:tr h="401944">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DelayGrat </a:t>
                      </a:r>
                      <a:r>
                        <a:rPr lang="en-US" dirty="0" err="1"/>
                        <a:t>Complelely</a:t>
                      </a:r>
                      <a:r>
                        <a:rPr lang="en-US" dirty="0"/>
                        <a:t> well</a:t>
                      </a:r>
                    </a:p>
                  </a:txBody>
                  <a:tcPr/>
                </a:tc>
                <a:tc>
                  <a:txBody>
                    <a:bodyPr/>
                    <a:lstStyle/>
                    <a:p>
                      <a:r>
                        <a:rPr lang="en-US" dirty="0"/>
                        <a:t>-1.494573</a:t>
                      </a:r>
                    </a:p>
                  </a:txBody>
                  <a:tcPr/>
                </a:tc>
                <a:tc>
                  <a:txBody>
                    <a:bodyPr/>
                    <a:lstStyle/>
                    <a:p>
                      <a:r>
                        <a:rPr lang="en-US" dirty="0"/>
                        <a:t>1.101030</a:t>
                      </a:r>
                    </a:p>
                  </a:txBody>
                  <a:tcPr/>
                </a:tc>
                <a:tc>
                  <a:txBody>
                    <a:bodyPr/>
                    <a:lstStyle/>
                    <a:p>
                      <a:r>
                        <a:rPr lang="en-US" dirty="0"/>
                        <a:t>-1.357</a:t>
                      </a:r>
                    </a:p>
                  </a:txBody>
                  <a:tcPr/>
                </a:tc>
                <a:tc>
                  <a:txBody>
                    <a:bodyPr/>
                    <a:lstStyle/>
                    <a:p>
                      <a:r>
                        <a:rPr lang="en-US" dirty="0"/>
                        <a:t>0.174716</a:t>
                      </a:r>
                    </a:p>
                  </a:txBody>
                  <a:tcPr/>
                </a:tc>
                <a:extLst>
                  <a:ext uri="{0D108BD9-81ED-4DB2-BD59-A6C34878D82A}">
                    <a16:rowId xmlns:a16="http://schemas.microsoft.com/office/drawing/2014/main" val="1756395170"/>
                  </a:ext>
                </a:extLst>
              </a:tr>
              <a:tr h="401944">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Diligence Not very well</a:t>
                      </a:r>
                    </a:p>
                  </a:txBody>
                  <a:tcPr/>
                </a:tc>
                <a:tc>
                  <a:txBody>
                    <a:bodyPr/>
                    <a:lstStyle/>
                    <a:p>
                      <a:r>
                        <a:rPr lang="en-US" dirty="0"/>
                        <a:t>0.391852</a:t>
                      </a:r>
                    </a:p>
                  </a:txBody>
                  <a:tcPr/>
                </a:tc>
                <a:tc>
                  <a:txBody>
                    <a:bodyPr/>
                    <a:lstStyle/>
                    <a:p>
                      <a:r>
                        <a:rPr lang="en-US" dirty="0"/>
                        <a:t>1.216130</a:t>
                      </a:r>
                    </a:p>
                  </a:txBody>
                  <a:tcPr/>
                </a:tc>
                <a:tc>
                  <a:txBody>
                    <a:bodyPr/>
                    <a:lstStyle/>
                    <a:p>
                      <a:r>
                        <a:rPr lang="en-US" dirty="0"/>
                        <a:t>0.322</a:t>
                      </a:r>
                    </a:p>
                  </a:txBody>
                  <a:tcPr/>
                </a:tc>
                <a:tc>
                  <a:txBody>
                    <a:bodyPr/>
                    <a:lstStyle/>
                    <a:p>
                      <a:r>
                        <a:rPr lang="en-US" b="1" dirty="0"/>
                        <a:t>0.747308</a:t>
                      </a:r>
                    </a:p>
                  </a:txBody>
                  <a:tcPr/>
                </a:tc>
                <a:extLst>
                  <a:ext uri="{0D108BD9-81ED-4DB2-BD59-A6C34878D82A}">
                    <a16:rowId xmlns:a16="http://schemas.microsoft.com/office/drawing/2014/main" val="4261763333"/>
                  </a:ext>
                </a:extLst>
              </a:tr>
              <a:tr h="401944">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Diligence Very well</a:t>
                      </a:r>
                    </a:p>
                  </a:txBody>
                  <a:tcPr/>
                </a:tc>
                <a:tc>
                  <a:txBody>
                    <a:bodyPr/>
                    <a:lstStyle/>
                    <a:p>
                      <a:r>
                        <a:rPr lang="en-US" dirty="0"/>
                        <a:t>3.081278</a:t>
                      </a:r>
                    </a:p>
                  </a:txBody>
                  <a:tcPr/>
                </a:tc>
                <a:tc>
                  <a:txBody>
                    <a:bodyPr/>
                    <a:lstStyle/>
                    <a:p>
                      <a:r>
                        <a:rPr lang="en-US" dirty="0"/>
                        <a:t>1.186609</a:t>
                      </a:r>
                    </a:p>
                  </a:txBody>
                  <a:tcPr/>
                </a:tc>
                <a:tc>
                  <a:txBody>
                    <a:bodyPr/>
                    <a:lstStyle/>
                    <a:p>
                      <a:r>
                        <a:rPr lang="en-US" dirty="0"/>
                        <a:t>2.597</a:t>
                      </a:r>
                    </a:p>
                  </a:txBody>
                  <a:tcPr/>
                </a:tc>
                <a:tc>
                  <a:txBody>
                    <a:bodyPr/>
                    <a:lstStyle/>
                    <a:p>
                      <a:r>
                        <a:rPr lang="en-US" dirty="0"/>
                        <a:t>0.009444</a:t>
                      </a:r>
                    </a:p>
                  </a:txBody>
                  <a:tcPr/>
                </a:tc>
                <a:extLst>
                  <a:ext uri="{0D108BD9-81ED-4DB2-BD59-A6C34878D82A}">
                    <a16:rowId xmlns:a16="http://schemas.microsoft.com/office/drawing/2014/main" val="1598001887"/>
                  </a:ext>
                </a:extLst>
              </a:tr>
              <a:tr h="401944">
                <a:tc>
                  <a:txBody>
                    <a:bodyPr/>
                    <a:lstStyle/>
                    <a:p>
                      <a:r>
                        <a:rPr lang="en-US" dirty="0"/>
                        <a:t>Diligence Completely well</a:t>
                      </a:r>
                    </a:p>
                  </a:txBody>
                  <a:tcPr/>
                </a:tc>
                <a:tc>
                  <a:txBody>
                    <a:bodyPr/>
                    <a:lstStyle/>
                    <a:p>
                      <a:r>
                        <a:rPr lang="en-US" dirty="0"/>
                        <a:t>4.384420</a:t>
                      </a:r>
                    </a:p>
                  </a:txBody>
                  <a:tcPr/>
                </a:tc>
                <a:tc>
                  <a:txBody>
                    <a:bodyPr/>
                    <a:lstStyle/>
                    <a:p>
                      <a:r>
                        <a:rPr lang="en-US" dirty="0"/>
                        <a:t>1.239440</a:t>
                      </a:r>
                    </a:p>
                  </a:txBody>
                  <a:tcPr/>
                </a:tc>
                <a:tc>
                  <a:txBody>
                    <a:bodyPr/>
                    <a:lstStyle/>
                    <a:p>
                      <a:r>
                        <a:rPr lang="en-US" dirty="0"/>
                        <a:t>3.537</a:t>
                      </a:r>
                    </a:p>
                  </a:txBody>
                  <a:tcPr/>
                </a:tc>
                <a:tc>
                  <a:txBody>
                    <a:bodyPr/>
                    <a:lstStyle/>
                    <a:p>
                      <a:r>
                        <a:rPr lang="en-US" dirty="0"/>
                        <a:t>0.000408</a:t>
                      </a:r>
                    </a:p>
                  </a:txBody>
                  <a:tcPr/>
                </a:tc>
                <a:extLst>
                  <a:ext uri="{0D108BD9-81ED-4DB2-BD59-A6C34878D82A}">
                    <a16:rowId xmlns:a16="http://schemas.microsoft.com/office/drawing/2014/main" val="3634369960"/>
                  </a:ext>
                </a:extLst>
              </a:tr>
              <a:tr h="401944">
                <a:tc>
                  <a:txBody>
                    <a:bodyPr/>
                    <a:lstStyle/>
                    <a:p>
                      <a:r>
                        <a:rPr lang="en-US" dirty="0"/>
                        <a:t>Distress Disagree</a:t>
                      </a:r>
                    </a:p>
                  </a:txBody>
                  <a:tcPr/>
                </a:tc>
                <a:tc>
                  <a:txBody>
                    <a:bodyPr/>
                    <a:lstStyle/>
                    <a:p>
                      <a:r>
                        <a:rPr lang="en-US" dirty="0"/>
                        <a:t>-3.015012 </a:t>
                      </a:r>
                    </a:p>
                  </a:txBody>
                  <a:tcPr/>
                </a:tc>
                <a:tc>
                  <a:txBody>
                    <a:bodyPr/>
                    <a:lstStyle/>
                    <a:p>
                      <a:r>
                        <a:rPr lang="en-US" dirty="0"/>
                        <a:t>0.714349</a:t>
                      </a:r>
                    </a:p>
                  </a:txBody>
                  <a:tcPr/>
                </a:tc>
                <a:tc>
                  <a:txBody>
                    <a:bodyPr/>
                    <a:lstStyle/>
                    <a:p>
                      <a:r>
                        <a:rPr lang="en-US" dirty="0"/>
                        <a:t>-4.221</a:t>
                      </a:r>
                    </a:p>
                  </a:txBody>
                  <a:tcPr/>
                </a:tc>
                <a:tc>
                  <a:txBody>
                    <a:bodyPr/>
                    <a:lstStyle/>
                    <a:p>
                      <a:r>
                        <a:rPr lang="en-US" dirty="0"/>
                        <a:t>2.49e-05</a:t>
                      </a:r>
                    </a:p>
                  </a:txBody>
                  <a:tcPr/>
                </a:tc>
                <a:extLst>
                  <a:ext uri="{0D108BD9-81ED-4DB2-BD59-A6C34878D82A}">
                    <a16:rowId xmlns:a16="http://schemas.microsoft.com/office/drawing/2014/main" val="2750752526"/>
                  </a:ext>
                </a:extLst>
              </a:tr>
              <a:tr h="401944">
                <a:tc>
                  <a:txBody>
                    <a:bodyPr/>
                    <a:lstStyle/>
                    <a:p>
                      <a:r>
                        <a:rPr lang="en-US" dirty="0"/>
                        <a:t>Distress Neither agree nor disagree</a:t>
                      </a:r>
                    </a:p>
                  </a:txBody>
                  <a:tcPr/>
                </a:tc>
                <a:tc>
                  <a:txBody>
                    <a:bodyPr/>
                    <a:lstStyle/>
                    <a:p>
                      <a:r>
                        <a:rPr lang="en-US"/>
                        <a:t>0.706279</a:t>
                      </a:r>
                      <a:endParaRPr lang="en-US" dirty="0"/>
                    </a:p>
                  </a:txBody>
                  <a:tcPr/>
                </a:tc>
                <a:tc>
                  <a:txBody>
                    <a:bodyPr/>
                    <a:lstStyle/>
                    <a:p>
                      <a:r>
                        <a:rPr lang="en-US" dirty="0"/>
                        <a:t>0.706279</a:t>
                      </a:r>
                    </a:p>
                  </a:txBody>
                  <a:tcPr/>
                </a:tc>
                <a:tc>
                  <a:txBody>
                    <a:bodyPr/>
                    <a:lstStyle/>
                    <a:p>
                      <a:r>
                        <a:rPr lang="en-US" dirty="0"/>
                        <a:t>-6.923</a:t>
                      </a:r>
                    </a:p>
                  </a:txBody>
                  <a:tcPr/>
                </a:tc>
                <a:tc>
                  <a:txBody>
                    <a:bodyPr/>
                    <a:lstStyle/>
                    <a:p>
                      <a:r>
                        <a:rPr lang="en-US" dirty="0"/>
                        <a:t>5.09e-12</a:t>
                      </a:r>
                    </a:p>
                  </a:txBody>
                  <a:tcPr/>
                </a:tc>
                <a:extLst>
                  <a:ext uri="{0D108BD9-81ED-4DB2-BD59-A6C34878D82A}">
                    <a16:rowId xmlns:a16="http://schemas.microsoft.com/office/drawing/2014/main" val="101058349"/>
                  </a:ext>
                </a:extLst>
              </a:tr>
              <a:tr h="417992">
                <a:tc>
                  <a:txBody>
                    <a:bodyPr/>
                    <a:lstStyle/>
                    <a:p>
                      <a:r>
                        <a:rPr lang="en-US" dirty="0"/>
                        <a:t>Distress Agree</a:t>
                      </a:r>
                    </a:p>
                  </a:txBody>
                  <a:tcPr/>
                </a:tc>
                <a:tc>
                  <a:txBody>
                    <a:bodyPr/>
                    <a:lstStyle/>
                    <a:p>
                      <a:r>
                        <a:rPr lang="en-US" dirty="0"/>
                        <a:t>-7.923820</a:t>
                      </a:r>
                    </a:p>
                  </a:txBody>
                  <a:tcPr/>
                </a:tc>
                <a:tc>
                  <a:txBody>
                    <a:bodyPr/>
                    <a:lstStyle/>
                    <a:p>
                      <a:r>
                        <a:rPr lang="en-US" dirty="0"/>
                        <a:t>0.725587</a:t>
                      </a:r>
                    </a:p>
                  </a:txBody>
                  <a:tcPr/>
                </a:tc>
                <a:tc>
                  <a:txBody>
                    <a:bodyPr/>
                    <a:lstStyle/>
                    <a:p>
                      <a:r>
                        <a:rPr lang="en-US" dirty="0"/>
                        <a:t>-10.921</a:t>
                      </a:r>
                    </a:p>
                  </a:txBody>
                  <a:tcPr/>
                </a:tc>
                <a:tc>
                  <a:txBody>
                    <a:bodyPr/>
                    <a:lstStyle/>
                    <a:p>
                      <a:r>
                        <a:rPr lang="en-US" dirty="0"/>
                        <a:t>&lt; 2e-16</a:t>
                      </a:r>
                    </a:p>
                  </a:txBody>
                  <a:tcPr/>
                </a:tc>
                <a:extLst>
                  <a:ext uri="{0D108BD9-81ED-4DB2-BD59-A6C34878D82A}">
                    <a16:rowId xmlns:a16="http://schemas.microsoft.com/office/drawing/2014/main" val="3113639552"/>
                  </a:ext>
                </a:extLst>
              </a:tr>
              <a:tr h="410848">
                <a:tc>
                  <a:txBody>
                    <a:bodyPr/>
                    <a:lstStyle/>
                    <a:p>
                      <a:r>
                        <a:rPr lang="en-US" dirty="0"/>
                        <a:t>Distress Strongly Agree</a:t>
                      </a:r>
                    </a:p>
                  </a:txBody>
                  <a:tcPr/>
                </a:tc>
                <a:tc>
                  <a:txBody>
                    <a:bodyPr/>
                    <a:lstStyle/>
                    <a:p>
                      <a:r>
                        <a:rPr lang="en-US" dirty="0"/>
                        <a:t>-12.228921</a:t>
                      </a:r>
                    </a:p>
                  </a:txBody>
                  <a:tcPr/>
                </a:tc>
                <a:tc>
                  <a:txBody>
                    <a:bodyPr/>
                    <a:lstStyle/>
                    <a:p>
                      <a:r>
                        <a:rPr lang="en-US" dirty="0"/>
                        <a:t>0.829075</a:t>
                      </a:r>
                    </a:p>
                  </a:txBody>
                  <a:tcPr/>
                </a:tc>
                <a:tc>
                  <a:txBody>
                    <a:bodyPr/>
                    <a:lstStyle/>
                    <a:p>
                      <a:r>
                        <a:rPr lang="en-US" dirty="0"/>
                        <a:t>-14.750</a:t>
                      </a:r>
                    </a:p>
                  </a:txBody>
                  <a:tcPr/>
                </a:tc>
                <a:tc>
                  <a:txBody>
                    <a:bodyPr/>
                    <a:lstStyle/>
                    <a:p>
                      <a:r>
                        <a:rPr lang="en-US" dirty="0"/>
                        <a:t>&lt; 2e-16</a:t>
                      </a:r>
                    </a:p>
                  </a:txBody>
                  <a:tcPr/>
                </a:tc>
                <a:extLst>
                  <a:ext uri="{0D108BD9-81ED-4DB2-BD59-A6C34878D82A}">
                    <a16:rowId xmlns:a16="http://schemas.microsoft.com/office/drawing/2014/main" val="807922092"/>
                  </a:ext>
                </a:extLst>
              </a:tr>
            </a:tbl>
          </a:graphicData>
        </a:graphic>
      </p:graphicFrame>
    </p:spTree>
    <p:extLst>
      <p:ext uri="{BB962C8B-B14F-4D97-AF65-F5344CB8AC3E}">
        <p14:creationId xmlns:p14="http://schemas.microsoft.com/office/powerpoint/2010/main" val="17232209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AF6706C-CF07-43A1-BCC4-CBA5D33820D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A870C9E4-22C9-2E4B-8873-5E0C6FF2E8C0}"/>
              </a:ext>
            </a:extLst>
          </p:cNvPr>
          <p:cNvSpPr>
            <a:spLocks noGrp="1"/>
          </p:cNvSpPr>
          <p:nvPr>
            <p:ph type="title"/>
          </p:nvPr>
        </p:nvSpPr>
        <p:spPr>
          <a:xfrm>
            <a:off x="1032933" y="4538133"/>
            <a:ext cx="10127192" cy="931341"/>
          </a:xfrm>
        </p:spPr>
        <p:txBody>
          <a:bodyPr vert="horz" lIns="91440" tIns="45720" rIns="91440" bIns="45720" rtlCol="0" anchor="b">
            <a:normAutofit/>
          </a:bodyPr>
          <a:lstStyle/>
          <a:p>
            <a:pPr algn="r"/>
            <a:r>
              <a:rPr lang="en-US" sz="4000"/>
              <a:t>FIRST training Model: Summary</a:t>
            </a:r>
          </a:p>
        </p:txBody>
      </p:sp>
      <p:graphicFrame>
        <p:nvGraphicFramePr>
          <p:cNvPr id="4" name="Table 3">
            <a:extLst>
              <a:ext uri="{FF2B5EF4-FFF2-40B4-BE49-F238E27FC236}">
                <a16:creationId xmlns:a16="http://schemas.microsoft.com/office/drawing/2014/main" id="{AFFFE16A-58B7-AF49-ADCC-56BCFF857CE2}"/>
              </a:ext>
            </a:extLst>
          </p:cNvPr>
          <p:cNvGraphicFramePr>
            <a:graphicFrameLocks noGrp="1"/>
          </p:cNvGraphicFramePr>
          <p:nvPr>
            <p:extLst>
              <p:ext uri="{D42A27DB-BD31-4B8C-83A1-F6EECF244321}">
                <p14:modId xmlns:p14="http://schemas.microsoft.com/office/powerpoint/2010/main" val="3579187144"/>
              </p:ext>
            </p:extLst>
          </p:nvPr>
        </p:nvGraphicFramePr>
        <p:xfrm>
          <a:off x="1910230" y="645517"/>
          <a:ext cx="8371542" cy="3738171"/>
        </p:xfrm>
        <a:graphic>
          <a:graphicData uri="http://schemas.openxmlformats.org/drawingml/2006/table">
            <a:tbl>
              <a:tblPr firstRow="1" bandRow="1">
                <a:noFill/>
                <a:tableStyleId>{5C22544A-7EE6-4342-B048-85BDC9FD1C3A}</a:tableStyleId>
              </a:tblPr>
              <a:tblGrid>
                <a:gridCol w="5206086">
                  <a:extLst>
                    <a:ext uri="{9D8B030D-6E8A-4147-A177-3AD203B41FA5}">
                      <a16:colId xmlns:a16="http://schemas.microsoft.com/office/drawing/2014/main" val="3254494541"/>
                    </a:ext>
                  </a:extLst>
                </a:gridCol>
                <a:gridCol w="3165456">
                  <a:extLst>
                    <a:ext uri="{9D8B030D-6E8A-4147-A177-3AD203B41FA5}">
                      <a16:colId xmlns:a16="http://schemas.microsoft.com/office/drawing/2014/main" val="680814204"/>
                    </a:ext>
                  </a:extLst>
                </a:gridCol>
              </a:tblGrid>
              <a:tr h="574617">
                <a:tc>
                  <a:txBody>
                    <a:bodyPr/>
                    <a:lstStyle/>
                    <a:p>
                      <a:r>
                        <a:rPr lang="en-US" sz="1700" b="0" cap="all" spc="150">
                          <a:solidFill>
                            <a:schemeClr val="lt1"/>
                          </a:solidFill>
                        </a:rPr>
                        <a:t>Data Type</a:t>
                      </a:r>
                    </a:p>
                  </a:txBody>
                  <a:tcPr marL="142076" marR="142076" marT="142076" marB="142076">
                    <a:lnL w="12700" cmpd="sng">
                      <a:noFill/>
                    </a:lnL>
                    <a:lnR w="12700" cmpd="sng">
                      <a:noFill/>
                    </a:lnR>
                    <a:lnT w="12700" cmpd="sng">
                      <a:noFill/>
                    </a:lnT>
                    <a:lnB w="38100" cmpd="sng">
                      <a:noFill/>
                    </a:lnB>
                    <a:solidFill>
                      <a:srgbClr val="505356"/>
                    </a:solidFill>
                  </a:tcPr>
                </a:tc>
                <a:tc>
                  <a:txBody>
                    <a:bodyPr/>
                    <a:lstStyle/>
                    <a:p>
                      <a:r>
                        <a:rPr lang="en-US" sz="1700" b="0" cap="all" spc="150">
                          <a:solidFill>
                            <a:schemeClr val="lt1"/>
                          </a:solidFill>
                        </a:rPr>
                        <a:t>Values</a:t>
                      </a:r>
                    </a:p>
                  </a:txBody>
                  <a:tcPr marL="142076" marR="142076" marT="142076" marB="142076">
                    <a:lnL w="12700" cmpd="sng">
                      <a:noFill/>
                    </a:lnL>
                    <a:lnR w="12700" cmpd="sng">
                      <a:noFill/>
                    </a:lnR>
                    <a:lnT w="12700" cmpd="sng">
                      <a:noFill/>
                    </a:lnT>
                    <a:lnB w="38100" cmpd="sng">
                      <a:noFill/>
                    </a:lnB>
                    <a:solidFill>
                      <a:srgbClr val="505356"/>
                    </a:solidFill>
                  </a:tcPr>
                </a:tc>
                <a:extLst>
                  <a:ext uri="{0D108BD9-81ED-4DB2-BD59-A6C34878D82A}">
                    <a16:rowId xmlns:a16="http://schemas.microsoft.com/office/drawing/2014/main" val="203573942"/>
                  </a:ext>
                </a:extLst>
              </a:tr>
              <a:tr h="527259">
                <a:tc>
                  <a:txBody>
                    <a:bodyPr/>
                    <a:lstStyle/>
                    <a:p>
                      <a:r>
                        <a:rPr lang="en-US" sz="1300" cap="none" spc="0">
                          <a:solidFill>
                            <a:schemeClr val="tx1"/>
                          </a:solidFill>
                        </a:rPr>
                        <a:t>Degrees of Freedom</a:t>
                      </a:r>
                    </a:p>
                  </a:txBody>
                  <a:tcPr marL="142076" marR="142076" marT="142076" marB="142076">
                    <a:lnL w="12700" cmpd="sng">
                      <a:noFill/>
                      <a:prstDash val="solid"/>
                    </a:lnL>
                    <a:lnR w="12700" cmpd="sng">
                      <a:noFill/>
                      <a:prstDash val="solid"/>
                    </a:lnR>
                    <a:lnT w="38100" cmpd="sng">
                      <a:noFill/>
                    </a:lnT>
                    <a:lnB w="12700" cmpd="sng">
                      <a:noFill/>
                      <a:prstDash val="solid"/>
                    </a:lnB>
                    <a:noFill/>
                  </a:tcPr>
                </a:tc>
                <a:tc>
                  <a:txBody>
                    <a:bodyPr/>
                    <a:lstStyle/>
                    <a:p>
                      <a:r>
                        <a:rPr lang="en-US" sz="1300" cap="none" spc="0">
                          <a:solidFill>
                            <a:schemeClr val="tx1"/>
                          </a:solidFill>
                        </a:rPr>
                        <a:t>4271</a:t>
                      </a:r>
                    </a:p>
                  </a:txBody>
                  <a:tcPr marL="142076" marR="142076" marT="142076" marB="142076">
                    <a:lnL w="12700" cmpd="sng">
                      <a:noFill/>
                      <a:prstDash val="solid"/>
                    </a:lnL>
                    <a:lnR w="12700" cmpd="sng">
                      <a:noFill/>
                      <a:prstDash val="solid"/>
                    </a:lnR>
                    <a:lnT w="38100" cmpd="sng">
                      <a:noFill/>
                    </a:lnT>
                    <a:lnB w="12700" cmpd="sng">
                      <a:noFill/>
                      <a:prstDash val="solid"/>
                    </a:lnB>
                    <a:noFill/>
                  </a:tcPr>
                </a:tc>
                <a:extLst>
                  <a:ext uri="{0D108BD9-81ED-4DB2-BD59-A6C34878D82A}">
                    <a16:rowId xmlns:a16="http://schemas.microsoft.com/office/drawing/2014/main" val="2889812055"/>
                  </a:ext>
                </a:extLst>
              </a:tr>
              <a:tr h="527259">
                <a:tc>
                  <a:txBody>
                    <a:bodyPr/>
                    <a:lstStyle/>
                    <a:p>
                      <a:r>
                        <a:rPr lang="en-US" sz="1300" cap="none" spc="0">
                          <a:solidFill>
                            <a:schemeClr val="tx1"/>
                          </a:solidFill>
                        </a:rPr>
                        <a:t>Residual Standard Error</a:t>
                      </a:r>
                    </a:p>
                  </a:txBody>
                  <a:tcPr marL="142076" marR="142076" marT="142076" marB="142076">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r>
                        <a:rPr lang="en-US" sz="1300" cap="none" spc="0">
                          <a:solidFill>
                            <a:schemeClr val="tx1"/>
                          </a:solidFill>
                        </a:rPr>
                        <a:t>10.18</a:t>
                      </a:r>
                    </a:p>
                  </a:txBody>
                  <a:tcPr marL="142076" marR="142076" marT="142076" marB="142076">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extLst>
                  <a:ext uri="{0D108BD9-81ED-4DB2-BD59-A6C34878D82A}">
                    <a16:rowId xmlns:a16="http://schemas.microsoft.com/office/drawing/2014/main" val="4249478413"/>
                  </a:ext>
                </a:extLst>
              </a:tr>
              <a:tr h="527259">
                <a:tc>
                  <a:txBody>
                    <a:bodyPr/>
                    <a:lstStyle/>
                    <a:p>
                      <a:r>
                        <a:rPr lang="en-US" sz="1300" cap="none" spc="0">
                          <a:solidFill>
                            <a:schemeClr val="tx1"/>
                          </a:solidFill>
                        </a:rPr>
                        <a:t>Multiple R^2</a:t>
                      </a:r>
                    </a:p>
                  </a:txBody>
                  <a:tcPr marL="142076" marR="142076" marT="142076" marB="142076">
                    <a:lnL w="12700" cmpd="sng">
                      <a:noFill/>
                      <a:prstDash val="solid"/>
                    </a:lnL>
                    <a:lnR w="12700" cmpd="sng">
                      <a:noFill/>
                      <a:prstDash val="solid"/>
                    </a:lnR>
                    <a:lnT w="12700" cmpd="sng">
                      <a:noFill/>
                      <a:prstDash val="solid"/>
                    </a:lnT>
                    <a:lnB w="12700" cmpd="sng">
                      <a:noFill/>
                      <a:prstDash val="solid"/>
                    </a:lnB>
                    <a:noFill/>
                  </a:tcPr>
                </a:tc>
                <a:tc>
                  <a:txBody>
                    <a:bodyPr/>
                    <a:lstStyle/>
                    <a:p>
                      <a:r>
                        <a:rPr lang="en-US" sz="1300" cap="none" spc="0">
                          <a:solidFill>
                            <a:schemeClr val="tx1"/>
                          </a:solidFill>
                        </a:rPr>
                        <a:t>0.469</a:t>
                      </a:r>
                    </a:p>
                  </a:txBody>
                  <a:tcPr marL="142076" marR="142076" marT="142076" marB="142076">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2965510318"/>
                  </a:ext>
                </a:extLst>
              </a:tr>
              <a:tr h="527259">
                <a:tc>
                  <a:txBody>
                    <a:bodyPr/>
                    <a:lstStyle/>
                    <a:p>
                      <a:r>
                        <a:rPr lang="en-US" sz="1300" cap="none" spc="0">
                          <a:solidFill>
                            <a:schemeClr val="tx1"/>
                          </a:solidFill>
                        </a:rPr>
                        <a:t>Adjusted R^2</a:t>
                      </a:r>
                    </a:p>
                  </a:txBody>
                  <a:tcPr marL="142076" marR="142076" marT="142076" marB="142076">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r>
                        <a:rPr lang="en-US" sz="1300" cap="none" spc="0">
                          <a:solidFill>
                            <a:schemeClr val="tx1"/>
                          </a:solidFill>
                        </a:rPr>
                        <a:t>0.4651</a:t>
                      </a:r>
                    </a:p>
                  </a:txBody>
                  <a:tcPr marL="142076" marR="142076" marT="142076" marB="142076">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extLst>
                  <a:ext uri="{0D108BD9-81ED-4DB2-BD59-A6C34878D82A}">
                    <a16:rowId xmlns:a16="http://schemas.microsoft.com/office/drawing/2014/main" val="321726357"/>
                  </a:ext>
                </a:extLst>
              </a:tr>
              <a:tr h="527259">
                <a:tc>
                  <a:txBody>
                    <a:bodyPr/>
                    <a:lstStyle/>
                    <a:p>
                      <a:r>
                        <a:rPr lang="en-US" sz="1300" cap="none" spc="0">
                          <a:solidFill>
                            <a:schemeClr val="tx1"/>
                          </a:solidFill>
                        </a:rPr>
                        <a:t>F-Statistic</a:t>
                      </a:r>
                    </a:p>
                  </a:txBody>
                  <a:tcPr marL="142076" marR="142076" marT="142076" marB="142076">
                    <a:lnL w="12700" cmpd="sng">
                      <a:noFill/>
                      <a:prstDash val="solid"/>
                    </a:lnL>
                    <a:lnR w="12700" cmpd="sng">
                      <a:noFill/>
                      <a:prstDash val="solid"/>
                    </a:lnR>
                    <a:lnT w="12700" cmpd="sng">
                      <a:noFill/>
                      <a:prstDash val="solid"/>
                    </a:lnT>
                    <a:lnB w="12700" cmpd="sng">
                      <a:noFill/>
                      <a:prstDash val="solid"/>
                    </a:lnB>
                    <a:noFill/>
                  </a:tcPr>
                </a:tc>
                <a:tc>
                  <a:txBody>
                    <a:bodyPr/>
                    <a:lstStyle/>
                    <a:p>
                      <a:r>
                        <a:rPr lang="en-US" sz="1300" cap="none" spc="0">
                          <a:solidFill>
                            <a:schemeClr val="tx1"/>
                          </a:solidFill>
                        </a:rPr>
                        <a:t>121.7</a:t>
                      </a:r>
                    </a:p>
                  </a:txBody>
                  <a:tcPr marL="142076" marR="142076" marT="142076" marB="142076">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553588725"/>
                  </a:ext>
                </a:extLst>
              </a:tr>
              <a:tr h="527259">
                <a:tc>
                  <a:txBody>
                    <a:bodyPr/>
                    <a:lstStyle/>
                    <a:p>
                      <a:r>
                        <a:rPr lang="en-US" sz="1300" cap="none" spc="0">
                          <a:solidFill>
                            <a:schemeClr val="tx1"/>
                          </a:solidFill>
                        </a:rPr>
                        <a:t>P-Value</a:t>
                      </a:r>
                    </a:p>
                  </a:txBody>
                  <a:tcPr marL="142076" marR="142076" marT="142076" marB="142076">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r>
                        <a:rPr lang="en-US" sz="1300" cap="none" spc="0">
                          <a:solidFill>
                            <a:schemeClr val="tx1"/>
                          </a:solidFill>
                        </a:rPr>
                        <a:t>&lt; 2.2e-16</a:t>
                      </a:r>
                    </a:p>
                  </a:txBody>
                  <a:tcPr marL="142076" marR="142076" marT="142076" marB="142076">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extLst>
                  <a:ext uri="{0D108BD9-81ED-4DB2-BD59-A6C34878D82A}">
                    <a16:rowId xmlns:a16="http://schemas.microsoft.com/office/drawing/2014/main" val="986304084"/>
                  </a:ext>
                </a:extLst>
              </a:tr>
            </a:tbl>
          </a:graphicData>
        </a:graphic>
      </p:graphicFrame>
    </p:spTree>
    <p:extLst>
      <p:ext uri="{BB962C8B-B14F-4D97-AF65-F5344CB8AC3E}">
        <p14:creationId xmlns:p14="http://schemas.microsoft.com/office/powerpoint/2010/main" val="19593878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3E2A2B-5E03-C643-A320-532D87596115}"/>
              </a:ext>
            </a:extLst>
          </p:cNvPr>
          <p:cNvSpPr>
            <a:spLocks noGrp="1"/>
          </p:cNvSpPr>
          <p:nvPr>
            <p:ph type="title"/>
          </p:nvPr>
        </p:nvSpPr>
        <p:spPr>
          <a:xfrm>
            <a:off x="2556113" y="2962701"/>
            <a:ext cx="7079774" cy="932597"/>
          </a:xfrm>
        </p:spPr>
        <p:txBody>
          <a:bodyPr/>
          <a:lstStyle/>
          <a:p>
            <a:r>
              <a:rPr lang="en-US" dirty="0">
                <a:latin typeface="Optima" panose="02000503060000020004" pitchFamily="2" charset="0"/>
              </a:rPr>
              <a:t>The Overarching Question:</a:t>
            </a:r>
          </a:p>
        </p:txBody>
      </p:sp>
    </p:spTree>
    <p:extLst>
      <p:ext uri="{BB962C8B-B14F-4D97-AF65-F5344CB8AC3E}">
        <p14:creationId xmlns:p14="http://schemas.microsoft.com/office/powerpoint/2010/main" val="11678832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DCCA4D-AC4F-764A-B93D-CAC0E0BC3374}"/>
              </a:ext>
            </a:extLst>
          </p:cNvPr>
          <p:cNvSpPr>
            <a:spLocks noGrp="1"/>
          </p:cNvSpPr>
          <p:nvPr>
            <p:ph type="title"/>
          </p:nvPr>
        </p:nvSpPr>
        <p:spPr/>
        <p:txBody>
          <a:bodyPr/>
          <a:lstStyle/>
          <a:p>
            <a:r>
              <a:rPr lang="en-US" dirty="0">
                <a:latin typeface="Optima" panose="02000503060000020004" pitchFamily="2" charset="0"/>
              </a:rPr>
              <a:t>RESEARCH METHODS: DATA SPLIT PART 2</a:t>
            </a:r>
          </a:p>
        </p:txBody>
      </p:sp>
      <p:pic>
        <p:nvPicPr>
          <p:cNvPr id="6" name="Picture 5">
            <a:extLst>
              <a:ext uri="{FF2B5EF4-FFF2-40B4-BE49-F238E27FC236}">
                <a16:creationId xmlns:a16="http://schemas.microsoft.com/office/drawing/2014/main" id="{5640A0BE-8577-AA4B-A555-BDCC9C1BF17C}"/>
              </a:ext>
            </a:extLst>
          </p:cNvPr>
          <p:cNvPicPr>
            <a:picLocks noChangeAspect="1"/>
          </p:cNvPicPr>
          <p:nvPr/>
        </p:nvPicPr>
        <p:blipFill>
          <a:blip r:embed="rId2"/>
          <a:stretch>
            <a:fillRect/>
          </a:stretch>
        </p:blipFill>
        <p:spPr>
          <a:xfrm>
            <a:off x="6095999" y="2142066"/>
            <a:ext cx="5070299" cy="3847253"/>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
        <p:nvSpPr>
          <p:cNvPr id="8" name="Content Placeholder 7">
            <a:extLst>
              <a:ext uri="{FF2B5EF4-FFF2-40B4-BE49-F238E27FC236}">
                <a16:creationId xmlns:a16="http://schemas.microsoft.com/office/drawing/2014/main" id="{3EC7394B-1618-2E4D-B8C7-6E8503BF601C}"/>
              </a:ext>
            </a:extLst>
          </p:cNvPr>
          <p:cNvSpPr>
            <a:spLocks noGrp="1"/>
          </p:cNvSpPr>
          <p:nvPr>
            <p:ph idx="1"/>
          </p:nvPr>
        </p:nvSpPr>
        <p:spPr>
          <a:xfrm>
            <a:off x="685801" y="2142067"/>
            <a:ext cx="4809895" cy="1286933"/>
          </a:xfrm>
        </p:spPr>
        <p:txBody>
          <a:bodyPr/>
          <a:lstStyle/>
          <a:p>
            <a:pPr marL="0" indent="0" algn="ctr">
              <a:buNone/>
            </a:pPr>
            <a:r>
              <a:rPr lang="en-US" dirty="0"/>
              <a:t>Final Variables Realized after parsimonious removal of other variables due to low adjusted R^2, high p-value and judgement calls</a:t>
            </a:r>
          </a:p>
        </p:txBody>
      </p:sp>
      <p:graphicFrame>
        <p:nvGraphicFramePr>
          <p:cNvPr id="9" name="Table 8">
            <a:extLst>
              <a:ext uri="{FF2B5EF4-FFF2-40B4-BE49-F238E27FC236}">
                <a16:creationId xmlns:a16="http://schemas.microsoft.com/office/drawing/2014/main" id="{A31CDD27-0DEB-EA4F-B9F1-195C074C70FF}"/>
              </a:ext>
            </a:extLst>
          </p:cNvPr>
          <p:cNvGraphicFramePr>
            <a:graphicFrameLocks noGrp="1"/>
          </p:cNvGraphicFramePr>
          <p:nvPr>
            <p:extLst>
              <p:ext uri="{D42A27DB-BD31-4B8C-83A1-F6EECF244321}">
                <p14:modId xmlns:p14="http://schemas.microsoft.com/office/powerpoint/2010/main" val="1957831662"/>
              </p:ext>
            </p:extLst>
          </p:nvPr>
        </p:nvGraphicFramePr>
        <p:xfrm>
          <a:off x="941619" y="3429000"/>
          <a:ext cx="4809894" cy="2560320"/>
        </p:xfrm>
        <a:graphic>
          <a:graphicData uri="http://schemas.openxmlformats.org/drawingml/2006/table">
            <a:tbl>
              <a:tblPr firstRow="1" bandRow="1">
                <a:tableStyleId>{21E4AEA4-8DFA-4A89-87EB-49C32662AFE0}</a:tableStyleId>
              </a:tblPr>
              <a:tblGrid>
                <a:gridCol w="2404947">
                  <a:extLst>
                    <a:ext uri="{9D8B030D-6E8A-4147-A177-3AD203B41FA5}">
                      <a16:colId xmlns:a16="http://schemas.microsoft.com/office/drawing/2014/main" val="1978173181"/>
                    </a:ext>
                  </a:extLst>
                </a:gridCol>
                <a:gridCol w="2404947">
                  <a:extLst>
                    <a:ext uri="{9D8B030D-6E8A-4147-A177-3AD203B41FA5}">
                      <a16:colId xmlns:a16="http://schemas.microsoft.com/office/drawing/2014/main" val="2110682282"/>
                    </a:ext>
                  </a:extLst>
                </a:gridCol>
              </a:tblGrid>
              <a:tr h="337533">
                <a:tc>
                  <a:txBody>
                    <a:bodyPr/>
                    <a:lstStyle/>
                    <a:p>
                      <a:r>
                        <a:rPr lang="en-US" dirty="0"/>
                        <a:t>Variable</a:t>
                      </a:r>
                    </a:p>
                  </a:txBody>
                  <a:tcPr/>
                </a:tc>
                <a:tc>
                  <a:txBody>
                    <a:bodyPr/>
                    <a:lstStyle/>
                    <a:p>
                      <a:r>
                        <a:rPr lang="en-US" dirty="0"/>
                        <a:t>VIF</a:t>
                      </a:r>
                    </a:p>
                  </a:txBody>
                  <a:tcPr/>
                </a:tc>
                <a:extLst>
                  <a:ext uri="{0D108BD9-81ED-4DB2-BD59-A6C34878D82A}">
                    <a16:rowId xmlns:a16="http://schemas.microsoft.com/office/drawing/2014/main" val="1128838256"/>
                  </a:ext>
                </a:extLst>
              </a:tr>
              <a:tr h="337533">
                <a:tc>
                  <a:txBody>
                    <a:bodyPr/>
                    <a:lstStyle/>
                    <a:p>
                      <a:r>
                        <a:rPr lang="en-US" dirty="0"/>
                        <a:t>LMscore</a:t>
                      </a:r>
                    </a:p>
                  </a:txBody>
                  <a:tcPr/>
                </a:tc>
                <a:tc>
                  <a:txBody>
                    <a:bodyPr/>
                    <a:lstStyle/>
                    <a:p>
                      <a:r>
                        <a:rPr lang="en-US" dirty="0"/>
                        <a:t>1.108796</a:t>
                      </a:r>
                    </a:p>
                  </a:txBody>
                  <a:tcPr/>
                </a:tc>
                <a:extLst>
                  <a:ext uri="{0D108BD9-81ED-4DB2-BD59-A6C34878D82A}">
                    <a16:rowId xmlns:a16="http://schemas.microsoft.com/office/drawing/2014/main" val="2351646606"/>
                  </a:ext>
                </a:extLst>
              </a:tr>
              <a:tr h="337533">
                <a:tc>
                  <a:txBody>
                    <a:bodyPr/>
                    <a:lstStyle/>
                    <a:p>
                      <a:r>
                        <a:rPr lang="en-US" dirty="0"/>
                        <a:t>PsyConnect</a:t>
                      </a:r>
                    </a:p>
                  </a:txBody>
                  <a:tcPr/>
                </a:tc>
                <a:tc>
                  <a:txBody>
                    <a:bodyPr/>
                    <a:lstStyle/>
                    <a:p>
                      <a:r>
                        <a:rPr lang="en-US" dirty="0"/>
                        <a:t>1.115974</a:t>
                      </a:r>
                    </a:p>
                  </a:txBody>
                  <a:tcPr/>
                </a:tc>
                <a:extLst>
                  <a:ext uri="{0D108BD9-81ED-4DB2-BD59-A6C34878D82A}">
                    <a16:rowId xmlns:a16="http://schemas.microsoft.com/office/drawing/2014/main" val="1449610198"/>
                  </a:ext>
                </a:extLst>
              </a:tr>
              <a:tr h="337533">
                <a:tc>
                  <a:txBody>
                    <a:bodyPr/>
                    <a:lstStyle/>
                    <a:p>
                      <a:r>
                        <a:rPr lang="en-US" dirty="0"/>
                        <a:t>Satisfaction</a:t>
                      </a:r>
                    </a:p>
                  </a:txBody>
                  <a:tcPr/>
                </a:tc>
                <a:tc>
                  <a:txBody>
                    <a:bodyPr/>
                    <a:lstStyle/>
                    <a:p>
                      <a:r>
                        <a:rPr lang="en-US" dirty="0"/>
                        <a:t>1.458775</a:t>
                      </a:r>
                    </a:p>
                  </a:txBody>
                  <a:tcPr/>
                </a:tc>
                <a:extLst>
                  <a:ext uri="{0D108BD9-81ED-4DB2-BD59-A6C34878D82A}">
                    <a16:rowId xmlns:a16="http://schemas.microsoft.com/office/drawing/2014/main" val="145013085"/>
                  </a:ext>
                </a:extLst>
              </a:tr>
              <a:tr h="337533">
                <a:tc>
                  <a:txBody>
                    <a:bodyPr/>
                    <a:lstStyle/>
                    <a:p>
                      <a:r>
                        <a:rPr lang="en-US" dirty="0"/>
                        <a:t>DelayGrat</a:t>
                      </a:r>
                    </a:p>
                  </a:txBody>
                  <a:tcPr/>
                </a:tc>
                <a:tc>
                  <a:txBody>
                    <a:bodyPr/>
                    <a:lstStyle/>
                    <a:p>
                      <a:r>
                        <a:rPr lang="en-US" dirty="0"/>
                        <a:t>1.619106</a:t>
                      </a:r>
                    </a:p>
                  </a:txBody>
                  <a:tcPr/>
                </a:tc>
                <a:extLst>
                  <a:ext uri="{0D108BD9-81ED-4DB2-BD59-A6C34878D82A}">
                    <a16:rowId xmlns:a16="http://schemas.microsoft.com/office/drawing/2014/main" val="2390390866"/>
                  </a:ext>
                </a:extLst>
              </a:tr>
              <a:tr h="337533">
                <a:tc>
                  <a:txBody>
                    <a:bodyPr/>
                    <a:lstStyle/>
                    <a:p>
                      <a:r>
                        <a:rPr lang="en-US" dirty="0"/>
                        <a:t>Diligence</a:t>
                      </a:r>
                    </a:p>
                  </a:txBody>
                  <a:tcPr/>
                </a:tc>
                <a:tc>
                  <a:txBody>
                    <a:bodyPr/>
                    <a:lstStyle/>
                    <a:p>
                      <a:r>
                        <a:rPr lang="en-US" dirty="0"/>
                        <a:t>1.703080</a:t>
                      </a:r>
                    </a:p>
                  </a:txBody>
                  <a:tcPr/>
                </a:tc>
                <a:extLst>
                  <a:ext uri="{0D108BD9-81ED-4DB2-BD59-A6C34878D82A}">
                    <a16:rowId xmlns:a16="http://schemas.microsoft.com/office/drawing/2014/main" val="3422947946"/>
                  </a:ext>
                </a:extLst>
              </a:tr>
              <a:tr h="337533">
                <a:tc>
                  <a:txBody>
                    <a:bodyPr/>
                    <a:lstStyle/>
                    <a:p>
                      <a:r>
                        <a:rPr lang="en-US" dirty="0"/>
                        <a:t>Distress</a:t>
                      </a:r>
                    </a:p>
                  </a:txBody>
                  <a:tcPr/>
                </a:tc>
                <a:tc>
                  <a:txBody>
                    <a:bodyPr/>
                    <a:lstStyle/>
                    <a:p>
                      <a:r>
                        <a:rPr lang="en-US" dirty="0"/>
                        <a:t>1.337791</a:t>
                      </a:r>
                    </a:p>
                  </a:txBody>
                  <a:tcPr/>
                </a:tc>
                <a:extLst>
                  <a:ext uri="{0D108BD9-81ED-4DB2-BD59-A6C34878D82A}">
                    <a16:rowId xmlns:a16="http://schemas.microsoft.com/office/drawing/2014/main" val="1926519977"/>
                  </a:ext>
                </a:extLst>
              </a:tr>
            </a:tbl>
          </a:graphicData>
        </a:graphic>
      </p:graphicFrame>
    </p:spTree>
    <p:extLst>
      <p:ext uri="{BB962C8B-B14F-4D97-AF65-F5344CB8AC3E}">
        <p14:creationId xmlns:p14="http://schemas.microsoft.com/office/powerpoint/2010/main" val="16399837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CDFEA1-DED6-954F-BBA8-4DC40E74CB1B}"/>
              </a:ext>
            </a:extLst>
          </p:cNvPr>
          <p:cNvSpPr>
            <a:spLocks noGrp="1"/>
          </p:cNvSpPr>
          <p:nvPr>
            <p:ph type="title"/>
          </p:nvPr>
        </p:nvSpPr>
        <p:spPr>
          <a:xfrm>
            <a:off x="3853178" y="2700866"/>
            <a:ext cx="4485643" cy="1456267"/>
          </a:xfrm>
        </p:spPr>
        <p:txBody>
          <a:bodyPr/>
          <a:lstStyle/>
          <a:p>
            <a:r>
              <a:rPr lang="en-US" dirty="0">
                <a:latin typeface="Optima" panose="02000503060000020004" pitchFamily="2" charset="0"/>
              </a:rPr>
              <a:t>SECOND TRAINING MODEL SUMMARY</a:t>
            </a:r>
          </a:p>
        </p:txBody>
      </p:sp>
    </p:spTree>
    <p:extLst>
      <p:ext uri="{BB962C8B-B14F-4D97-AF65-F5344CB8AC3E}">
        <p14:creationId xmlns:p14="http://schemas.microsoft.com/office/powerpoint/2010/main" val="9574509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E565401F-3570-564C-9B4E-5AC484701B74}"/>
              </a:ext>
            </a:extLst>
          </p:cNvPr>
          <p:cNvGraphicFramePr>
            <a:graphicFrameLocks noGrp="1"/>
          </p:cNvGraphicFramePr>
          <p:nvPr>
            <p:extLst>
              <p:ext uri="{D42A27DB-BD31-4B8C-83A1-F6EECF244321}">
                <p14:modId xmlns:p14="http://schemas.microsoft.com/office/powerpoint/2010/main" val="2261999859"/>
              </p:ext>
            </p:extLst>
          </p:nvPr>
        </p:nvGraphicFramePr>
        <p:xfrm>
          <a:off x="0" y="0"/>
          <a:ext cx="12192000" cy="6833345"/>
        </p:xfrm>
        <a:graphic>
          <a:graphicData uri="http://schemas.openxmlformats.org/drawingml/2006/table">
            <a:tbl>
              <a:tblPr firstRow="1" bandRow="1">
                <a:tableStyleId>{21E4AEA4-8DFA-4A89-87EB-49C32662AFE0}</a:tableStyleId>
              </a:tblPr>
              <a:tblGrid>
                <a:gridCol w="2882685">
                  <a:extLst>
                    <a:ext uri="{9D8B030D-6E8A-4147-A177-3AD203B41FA5}">
                      <a16:colId xmlns:a16="http://schemas.microsoft.com/office/drawing/2014/main" val="1116592693"/>
                    </a:ext>
                  </a:extLst>
                </a:gridCol>
                <a:gridCol w="1994115">
                  <a:extLst>
                    <a:ext uri="{9D8B030D-6E8A-4147-A177-3AD203B41FA5}">
                      <a16:colId xmlns:a16="http://schemas.microsoft.com/office/drawing/2014/main" val="1235609703"/>
                    </a:ext>
                  </a:extLst>
                </a:gridCol>
                <a:gridCol w="2438400">
                  <a:extLst>
                    <a:ext uri="{9D8B030D-6E8A-4147-A177-3AD203B41FA5}">
                      <a16:colId xmlns:a16="http://schemas.microsoft.com/office/drawing/2014/main" val="742932954"/>
                    </a:ext>
                  </a:extLst>
                </a:gridCol>
                <a:gridCol w="2438400">
                  <a:extLst>
                    <a:ext uri="{9D8B030D-6E8A-4147-A177-3AD203B41FA5}">
                      <a16:colId xmlns:a16="http://schemas.microsoft.com/office/drawing/2014/main" val="3156714747"/>
                    </a:ext>
                  </a:extLst>
                </a:gridCol>
                <a:gridCol w="2438400">
                  <a:extLst>
                    <a:ext uri="{9D8B030D-6E8A-4147-A177-3AD203B41FA5}">
                      <a16:colId xmlns:a16="http://schemas.microsoft.com/office/drawing/2014/main" val="823608783"/>
                    </a:ext>
                  </a:extLst>
                </a:gridCol>
              </a:tblGrid>
              <a:tr h="623455">
                <a:tc>
                  <a:txBody>
                    <a:bodyPr/>
                    <a:lstStyle/>
                    <a:p>
                      <a:r>
                        <a:rPr lang="en-US" dirty="0"/>
                        <a:t>Variables</a:t>
                      </a:r>
                    </a:p>
                  </a:txBody>
                  <a:tcPr/>
                </a:tc>
                <a:tc>
                  <a:txBody>
                    <a:bodyPr/>
                    <a:lstStyle/>
                    <a:p>
                      <a:r>
                        <a:rPr lang="en-US" dirty="0"/>
                        <a:t>Coefficients</a:t>
                      </a:r>
                    </a:p>
                  </a:txBody>
                  <a:tcPr/>
                </a:tc>
                <a:tc>
                  <a:txBody>
                    <a:bodyPr/>
                    <a:lstStyle/>
                    <a:p>
                      <a:r>
                        <a:rPr lang="en-US" dirty="0"/>
                        <a:t>Std. Error</a:t>
                      </a:r>
                    </a:p>
                  </a:txBody>
                  <a:tcPr/>
                </a:tc>
                <a:tc>
                  <a:txBody>
                    <a:bodyPr/>
                    <a:lstStyle/>
                    <a:p>
                      <a:r>
                        <a:rPr lang="en-US" dirty="0"/>
                        <a:t>t-value</a:t>
                      </a:r>
                    </a:p>
                  </a:txBody>
                  <a:tcPr/>
                </a:tc>
                <a:tc>
                  <a:txBody>
                    <a:bodyPr/>
                    <a:lstStyle/>
                    <a:p>
                      <a:r>
                        <a:rPr lang="en-US" dirty="0"/>
                        <a:t>P-value</a:t>
                      </a:r>
                    </a:p>
                  </a:txBody>
                  <a:tcPr/>
                </a:tc>
                <a:extLst>
                  <a:ext uri="{0D108BD9-81ED-4DB2-BD59-A6C34878D82A}">
                    <a16:rowId xmlns:a16="http://schemas.microsoft.com/office/drawing/2014/main" val="2342526503"/>
                  </a:ext>
                </a:extLst>
              </a:tr>
              <a:tr h="623455">
                <a:tc>
                  <a:txBody>
                    <a:bodyPr/>
                    <a:lstStyle/>
                    <a:p>
                      <a:r>
                        <a:rPr lang="en-US" dirty="0"/>
                        <a:t>(Intercept)</a:t>
                      </a:r>
                    </a:p>
                  </a:txBody>
                  <a:tcPr/>
                </a:tc>
                <a:tc>
                  <a:txBody>
                    <a:bodyPr/>
                    <a:lstStyle/>
                    <a:p>
                      <a:r>
                        <a:rPr lang="en-US" dirty="0"/>
                        <a:t>22.737070</a:t>
                      </a:r>
                    </a:p>
                  </a:txBody>
                  <a:tcPr/>
                </a:tc>
                <a:tc>
                  <a:txBody>
                    <a:bodyPr/>
                    <a:lstStyle/>
                    <a:p>
                      <a:r>
                        <a:rPr lang="en-US" dirty="0"/>
                        <a:t>1.749358</a:t>
                      </a:r>
                    </a:p>
                  </a:txBody>
                  <a:tcPr/>
                </a:tc>
                <a:tc>
                  <a:txBody>
                    <a:bodyPr/>
                    <a:lstStyle/>
                    <a:p>
                      <a:r>
                        <a:rPr lang="en-US" dirty="0"/>
                        <a:t>12.997</a:t>
                      </a:r>
                    </a:p>
                  </a:txBody>
                  <a:tcPr/>
                </a:tc>
                <a:tc>
                  <a:txBody>
                    <a:bodyPr/>
                    <a:lstStyle/>
                    <a:p>
                      <a:r>
                        <a:rPr lang="en-US" dirty="0"/>
                        <a:t>&lt; 2e-16</a:t>
                      </a:r>
                    </a:p>
                  </a:txBody>
                  <a:tcPr/>
                </a:tc>
                <a:extLst>
                  <a:ext uri="{0D108BD9-81ED-4DB2-BD59-A6C34878D82A}">
                    <a16:rowId xmlns:a16="http://schemas.microsoft.com/office/drawing/2014/main" val="1649405004"/>
                  </a:ext>
                </a:extLst>
              </a:tr>
              <a:tr h="623455">
                <a:tc>
                  <a:txBody>
                    <a:bodyPr/>
                    <a:lstStyle/>
                    <a:p>
                      <a:r>
                        <a:rPr lang="en-US" dirty="0"/>
                        <a:t>LMscore</a:t>
                      </a:r>
                    </a:p>
                  </a:txBody>
                  <a:tcPr/>
                </a:tc>
                <a:tc>
                  <a:txBody>
                    <a:bodyPr/>
                    <a:lstStyle/>
                    <a:p>
                      <a:r>
                        <a:rPr lang="en-US" dirty="0"/>
                        <a:t>2.553433</a:t>
                      </a:r>
                    </a:p>
                  </a:txBody>
                  <a:tcPr/>
                </a:tc>
                <a:tc>
                  <a:txBody>
                    <a:bodyPr/>
                    <a:lstStyle/>
                    <a:p>
                      <a:r>
                        <a:rPr lang="en-US" dirty="0"/>
                        <a:t>0.232777</a:t>
                      </a:r>
                    </a:p>
                  </a:txBody>
                  <a:tcPr/>
                </a:tc>
                <a:tc>
                  <a:txBody>
                    <a:bodyPr/>
                    <a:lstStyle/>
                    <a:p>
                      <a:r>
                        <a:rPr lang="en-US" dirty="0"/>
                        <a:t>10.969</a:t>
                      </a:r>
                    </a:p>
                  </a:txBody>
                  <a:tcPr/>
                </a:tc>
                <a:tc>
                  <a:txBody>
                    <a:bodyPr/>
                    <a:lstStyle/>
                    <a:p>
                      <a:r>
                        <a:rPr lang="en-US" dirty="0"/>
                        <a:t>&lt; 2e-16</a:t>
                      </a:r>
                    </a:p>
                  </a:txBody>
                  <a:tcPr/>
                </a:tc>
                <a:extLst>
                  <a:ext uri="{0D108BD9-81ED-4DB2-BD59-A6C34878D82A}">
                    <a16:rowId xmlns:a16="http://schemas.microsoft.com/office/drawing/2014/main" val="188540564"/>
                  </a:ext>
                </a:extLst>
              </a:tr>
              <a:tr h="623455">
                <a:tc>
                  <a:txBody>
                    <a:bodyPr/>
                    <a:lstStyle/>
                    <a:p>
                      <a:r>
                        <a:rPr lang="en-US" dirty="0"/>
                        <a:t>PsyConnect</a:t>
                      </a:r>
                    </a:p>
                  </a:txBody>
                  <a:tcPr/>
                </a:tc>
                <a:tc>
                  <a:txBody>
                    <a:bodyPr/>
                    <a:lstStyle/>
                    <a:p>
                      <a:r>
                        <a:rPr lang="en-US" dirty="0"/>
                        <a:t>0.069884</a:t>
                      </a:r>
                    </a:p>
                  </a:txBody>
                  <a:tcPr/>
                </a:tc>
                <a:tc>
                  <a:txBody>
                    <a:bodyPr/>
                    <a:lstStyle/>
                    <a:p>
                      <a:r>
                        <a:rPr lang="en-US" dirty="0"/>
                        <a:t>0.007025</a:t>
                      </a:r>
                    </a:p>
                  </a:txBody>
                  <a:tcPr/>
                </a:tc>
                <a:tc>
                  <a:txBody>
                    <a:bodyPr/>
                    <a:lstStyle/>
                    <a:p>
                      <a:r>
                        <a:rPr lang="en-US" dirty="0"/>
                        <a:t>9.948</a:t>
                      </a:r>
                    </a:p>
                  </a:txBody>
                  <a:tcPr/>
                </a:tc>
                <a:tc>
                  <a:txBody>
                    <a:bodyPr/>
                    <a:lstStyle/>
                    <a:p>
                      <a:r>
                        <a:rPr lang="en-US" dirty="0"/>
                        <a:t>&lt; 2e-16</a:t>
                      </a:r>
                    </a:p>
                  </a:txBody>
                  <a:tcPr/>
                </a:tc>
                <a:extLst>
                  <a:ext uri="{0D108BD9-81ED-4DB2-BD59-A6C34878D82A}">
                    <a16:rowId xmlns:a16="http://schemas.microsoft.com/office/drawing/2014/main" val="3567086097"/>
                  </a:ext>
                </a:extLst>
              </a:tr>
              <a:tr h="623455">
                <a:tc>
                  <a:txBody>
                    <a:bodyPr/>
                    <a:lstStyle/>
                    <a:p>
                      <a:r>
                        <a:rPr lang="en-US" dirty="0"/>
                        <a:t>Satisfaction2</a:t>
                      </a:r>
                    </a:p>
                  </a:txBody>
                  <a:tcPr/>
                </a:tc>
                <a:tc>
                  <a:txBody>
                    <a:bodyPr/>
                    <a:lstStyle/>
                    <a:p>
                      <a:r>
                        <a:rPr lang="en-US" dirty="0"/>
                        <a:t>4.624614</a:t>
                      </a:r>
                    </a:p>
                  </a:txBody>
                  <a:tcPr/>
                </a:tc>
                <a:tc>
                  <a:txBody>
                    <a:bodyPr/>
                    <a:lstStyle/>
                    <a:p>
                      <a:r>
                        <a:rPr lang="en-US" dirty="0"/>
                        <a:t>1.452652</a:t>
                      </a:r>
                    </a:p>
                  </a:txBody>
                  <a:tcPr/>
                </a:tc>
                <a:tc>
                  <a:txBody>
                    <a:bodyPr/>
                    <a:lstStyle/>
                    <a:p>
                      <a:r>
                        <a:rPr lang="en-US" dirty="0"/>
                        <a:t>3.184</a:t>
                      </a:r>
                    </a:p>
                  </a:txBody>
                  <a:tcPr/>
                </a:tc>
                <a:tc>
                  <a:txBody>
                    <a:bodyPr/>
                    <a:lstStyle/>
                    <a:p>
                      <a:r>
                        <a:rPr lang="en-US" dirty="0"/>
                        <a:t>0.001465</a:t>
                      </a:r>
                    </a:p>
                  </a:txBody>
                  <a:tcPr/>
                </a:tc>
                <a:extLst>
                  <a:ext uri="{0D108BD9-81ED-4DB2-BD59-A6C34878D82A}">
                    <a16:rowId xmlns:a16="http://schemas.microsoft.com/office/drawing/2014/main" val="2174267935"/>
                  </a:ext>
                </a:extLst>
              </a:tr>
              <a:tr h="623455">
                <a:tc>
                  <a:txBody>
                    <a:bodyPr/>
                    <a:lstStyle/>
                    <a:p>
                      <a:r>
                        <a:rPr lang="en-US" dirty="0"/>
                        <a:t>Satisfaction3</a:t>
                      </a:r>
                    </a:p>
                  </a:txBody>
                  <a:tcPr/>
                </a:tc>
                <a:tc>
                  <a:txBody>
                    <a:bodyPr/>
                    <a:lstStyle/>
                    <a:p>
                      <a:r>
                        <a:rPr lang="en-US" dirty="0"/>
                        <a:t>4.352804</a:t>
                      </a:r>
                    </a:p>
                  </a:txBody>
                  <a:tcPr/>
                </a:tc>
                <a:tc>
                  <a:txBody>
                    <a:bodyPr/>
                    <a:lstStyle/>
                    <a:p>
                      <a:r>
                        <a:rPr lang="en-US" dirty="0"/>
                        <a:t>1.245364</a:t>
                      </a:r>
                    </a:p>
                  </a:txBody>
                  <a:tcPr/>
                </a:tc>
                <a:tc>
                  <a:txBody>
                    <a:bodyPr/>
                    <a:lstStyle/>
                    <a:p>
                      <a:r>
                        <a:rPr lang="en-US" dirty="0"/>
                        <a:t>3.495</a:t>
                      </a:r>
                    </a:p>
                  </a:txBody>
                  <a:tcPr/>
                </a:tc>
                <a:tc>
                  <a:txBody>
                    <a:bodyPr/>
                    <a:lstStyle/>
                    <a:p>
                      <a:r>
                        <a:rPr lang="en-US" dirty="0"/>
                        <a:t>0.000478</a:t>
                      </a:r>
                    </a:p>
                  </a:txBody>
                  <a:tcPr/>
                </a:tc>
                <a:extLst>
                  <a:ext uri="{0D108BD9-81ED-4DB2-BD59-A6C34878D82A}">
                    <a16:rowId xmlns:a16="http://schemas.microsoft.com/office/drawing/2014/main" val="1119540793"/>
                  </a:ext>
                </a:extLst>
              </a:tr>
              <a:tr h="598795">
                <a:tc>
                  <a:txBody>
                    <a:bodyPr/>
                    <a:lstStyle/>
                    <a:p>
                      <a:r>
                        <a:rPr lang="en-US" dirty="0"/>
                        <a:t>Satisfaction4</a:t>
                      </a:r>
                    </a:p>
                  </a:txBody>
                  <a:tcPr/>
                </a:tc>
                <a:tc>
                  <a:txBody>
                    <a:bodyPr/>
                    <a:lstStyle/>
                    <a:p>
                      <a:r>
                        <a:rPr lang="en-US" dirty="0"/>
                        <a:t>5.318207</a:t>
                      </a:r>
                    </a:p>
                  </a:txBody>
                  <a:tcPr/>
                </a:tc>
                <a:tc>
                  <a:txBody>
                    <a:bodyPr/>
                    <a:lstStyle/>
                    <a:p>
                      <a:r>
                        <a:rPr lang="en-US" dirty="0"/>
                        <a:t>1.116169</a:t>
                      </a:r>
                    </a:p>
                  </a:txBody>
                  <a:tcPr/>
                </a:tc>
                <a:tc>
                  <a:txBody>
                    <a:bodyPr/>
                    <a:lstStyle/>
                    <a:p>
                      <a:r>
                        <a:rPr lang="en-US" dirty="0"/>
                        <a:t>4.765</a:t>
                      </a:r>
                    </a:p>
                  </a:txBody>
                  <a:tcPr/>
                </a:tc>
                <a:tc>
                  <a:txBody>
                    <a:bodyPr/>
                    <a:lstStyle/>
                    <a:p>
                      <a:r>
                        <a:rPr lang="en-US" dirty="0"/>
                        <a:t>1.95e-06</a:t>
                      </a:r>
                    </a:p>
                  </a:txBody>
                  <a:tcPr/>
                </a:tc>
                <a:extLst>
                  <a:ext uri="{0D108BD9-81ED-4DB2-BD59-A6C34878D82A}">
                    <a16:rowId xmlns:a16="http://schemas.microsoft.com/office/drawing/2014/main" val="3003703178"/>
                  </a:ext>
                </a:extLst>
              </a:tr>
              <a:tr h="623455">
                <a:tc>
                  <a:txBody>
                    <a:bodyPr/>
                    <a:lstStyle/>
                    <a:p>
                      <a:r>
                        <a:rPr lang="en-US" dirty="0"/>
                        <a:t>Satisfaction5</a:t>
                      </a:r>
                    </a:p>
                  </a:txBody>
                  <a:tcPr/>
                </a:tc>
                <a:tc>
                  <a:txBody>
                    <a:bodyPr/>
                    <a:lstStyle/>
                    <a:p>
                      <a:r>
                        <a:rPr lang="en-US" dirty="0"/>
                        <a:t>8.592522</a:t>
                      </a:r>
                    </a:p>
                  </a:txBody>
                  <a:tcPr/>
                </a:tc>
                <a:tc>
                  <a:txBody>
                    <a:bodyPr/>
                    <a:lstStyle/>
                    <a:p>
                      <a:r>
                        <a:rPr lang="en-US" dirty="0"/>
                        <a:t>1.082741</a:t>
                      </a:r>
                    </a:p>
                  </a:txBody>
                  <a:tcPr/>
                </a:tc>
                <a:tc>
                  <a:txBody>
                    <a:bodyPr/>
                    <a:lstStyle/>
                    <a:p>
                      <a:r>
                        <a:rPr lang="en-US" dirty="0"/>
                        <a:t>7.936</a:t>
                      </a:r>
                    </a:p>
                  </a:txBody>
                  <a:tcPr/>
                </a:tc>
                <a:tc>
                  <a:txBody>
                    <a:bodyPr/>
                    <a:lstStyle/>
                    <a:p>
                      <a:r>
                        <a:rPr lang="en-US" dirty="0"/>
                        <a:t>2.63e-15</a:t>
                      </a:r>
                    </a:p>
                  </a:txBody>
                  <a:tcPr/>
                </a:tc>
                <a:extLst>
                  <a:ext uri="{0D108BD9-81ED-4DB2-BD59-A6C34878D82A}">
                    <a16:rowId xmlns:a16="http://schemas.microsoft.com/office/drawing/2014/main" val="4188664142"/>
                  </a:ext>
                </a:extLst>
              </a:tr>
              <a:tr h="623455">
                <a:tc>
                  <a:txBody>
                    <a:bodyPr/>
                    <a:lstStyle/>
                    <a:p>
                      <a:r>
                        <a:rPr lang="en-US" dirty="0"/>
                        <a:t>Satisfaction6</a:t>
                      </a:r>
                    </a:p>
                  </a:txBody>
                  <a:tcPr/>
                </a:tc>
                <a:tc>
                  <a:txBody>
                    <a:bodyPr/>
                    <a:lstStyle/>
                    <a:p>
                      <a:r>
                        <a:rPr lang="en-US" dirty="0"/>
                        <a:t>12.704118</a:t>
                      </a:r>
                    </a:p>
                  </a:txBody>
                  <a:tcPr/>
                </a:tc>
                <a:tc>
                  <a:txBody>
                    <a:bodyPr/>
                    <a:lstStyle/>
                    <a:p>
                      <a:r>
                        <a:rPr lang="en-US" dirty="0"/>
                        <a:t>1.082493</a:t>
                      </a:r>
                    </a:p>
                  </a:txBody>
                  <a:tcPr/>
                </a:tc>
                <a:tc>
                  <a:txBody>
                    <a:bodyPr/>
                    <a:lstStyle/>
                    <a:p>
                      <a:r>
                        <a:rPr lang="en-US" dirty="0"/>
                        <a:t>11.736</a:t>
                      </a:r>
                    </a:p>
                  </a:txBody>
                  <a:tcPr/>
                </a:tc>
                <a:tc>
                  <a:txBody>
                    <a:bodyPr/>
                    <a:lstStyle/>
                    <a:p>
                      <a:r>
                        <a:rPr lang="en-US" dirty="0"/>
                        <a:t>&lt; 2e-16</a:t>
                      </a:r>
                    </a:p>
                  </a:txBody>
                  <a:tcPr/>
                </a:tc>
                <a:extLst>
                  <a:ext uri="{0D108BD9-81ED-4DB2-BD59-A6C34878D82A}">
                    <a16:rowId xmlns:a16="http://schemas.microsoft.com/office/drawing/2014/main" val="4159240246"/>
                  </a:ext>
                </a:extLst>
              </a:tr>
              <a:tr h="623455">
                <a:tc>
                  <a:txBody>
                    <a:bodyPr/>
                    <a:lstStyle/>
                    <a:p>
                      <a:r>
                        <a:rPr lang="en-US" dirty="0"/>
                        <a:t>Satisfaction7</a:t>
                      </a:r>
                    </a:p>
                  </a:txBody>
                  <a:tcPr/>
                </a:tc>
                <a:tc>
                  <a:txBody>
                    <a:bodyPr/>
                    <a:lstStyle/>
                    <a:p>
                      <a:r>
                        <a:rPr lang="en-US" dirty="0"/>
                        <a:t>14.821706</a:t>
                      </a:r>
                    </a:p>
                  </a:txBody>
                  <a:tcPr/>
                </a:tc>
                <a:tc>
                  <a:txBody>
                    <a:bodyPr/>
                    <a:lstStyle/>
                    <a:p>
                      <a:r>
                        <a:rPr lang="en-US" dirty="0"/>
                        <a:t>1.090184</a:t>
                      </a:r>
                    </a:p>
                  </a:txBody>
                  <a:tcPr/>
                </a:tc>
                <a:tc>
                  <a:txBody>
                    <a:bodyPr/>
                    <a:lstStyle/>
                    <a:p>
                      <a:r>
                        <a:rPr lang="en-US" dirty="0"/>
                        <a:t>13.596</a:t>
                      </a:r>
                    </a:p>
                  </a:txBody>
                  <a:tcPr/>
                </a:tc>
                <a:tc>
                  <a:txBody>
                    <a:bodyPr/>
                    <a:lstStyle/>
                    <a:p>
                      <a:r>
                        <a:rPr lang="en-US" dirty="0"/>
                        <a:t>&lt; 2e-16</a:t>
                      </a:r>
                    </a:p>
                  </a:txBody>
                  <a:tcPr/>
                </a:tc>
                <a:extLst>
                  <a:ext uri="{0D108BD9-81ED-4DB2-BD59-A6C34878D82A}">
                    <a16:rowId xmlns:a16="http://schemas.microsoft.com/office/drawing/2014/main" val="1693900201"/>
                  </a:ext>
                </a:extLst>
              </a:tr>
              <a:tr h="623455">
                <a:tc>
                  <a:txBody>
                    <a:bodyPr/>
                    <a:lstStyle/>
                    <a:p>
                      <a:r>
                        <a:rPr lang="en-US" dirty="0"/>
                        <a:t>DelayGrat Not Very Well</a:t>
                      </a:r>
                    </a:p>
                  </a:txBody>
                  <a:tcPr/>
                </a:tc>
                <a:tc>
                  <a:txBody>
                    <a:bodyPr/>
                    <a:lstStyle/>
                    <a:p>
                      <a:r>
                        <a:rPr lang="en-US" dirty="0"/>
                        <a:t>1.044828</a:t>
                      </a:r>
                    </a:p>
                  </a:txBody>
                  <a:tcPr/>
                </a:tc>
                <a:tc>
                  <a:txBody>
                    <a:bodyPr/>
                    <a:lstStyle/>
                    <a:p>
                      <a:r>
                        <a:rPr lang="en-US" dirty="0"/>
                        <a:t>1.097680</a:t>
                      </a:r>
                    </a:p>
                  </a:txBody>
                  <a:tcPr/>
                </a:tc>
                <a:tc>
                  <a:txBody>
                    <a:bodyPr/>
                    <a:lstStyle/>
                    <a:p>
                      <a:r>
                        <a:rPr lang="en-US" dirty="0"/>
                        <a:t>0.952</a:t>
                      </a:r>
                    </a:p>
                  </a:txBody>
                  <a:tcPr/>
                </a:tc>
                <a:tc>
                  <a:txBody>
                    <a:bodyPr/>
                    <a:lstStyle/>
                    <a:p>
                      <a:r>
                        <a:rPr lang="en-US" dirty="0"/>
                        <a:t>0.341225</a:t>
                      </a:r>
                    </a:p>
                  </a:txBody>
                  <a:tcPr/>
                </a:tc>
                <a:extLst>
                  <a:ext uri="{0D108BD9-81ED-4DB2-BD59-A6C34878D82A}">
                    <a16:rowId xmlns:a16="http://schemas.microsoft.com/office/drawing/2014/main" val="3347944316"/>
                  </a:ext>
                </a:extLst>
              </a:tr>
            </a:tbl>
          </a:graphicData>
        </a:graphic>
      </p:graphicFrame>
    </p:spTree>
    <p:extLst>
      <p:ext uri="{BB962C8B-B14F-4D97-AF65-F5344CB8AC3E}">
        <p14:creationId xmlns:p14="http://schemas.microsoft.com/office/powerpoint/2010/main" val="18192296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E565401F-3570-564C-9B4E-5AC484701B74}"/>
              </a:ext>
            </a:extLst>
          </p:cNvPr>
          <p:cNvGraphicFramePr>
            <a:graphicFrameLocks noGrp="1"/>
          </p:cNvGraphicFramePr>
          <p:nvPr>
            <p:extLst>
              <p:ext uri="{D42A27DB-BD31-4B8C-83A1-F6EECF244321}">
                <p14:modId xmlns:p14="http://schemas.microsoft.com/office/powerpoint/2010/main" val="3161641205"/>
              </p:ext>
            </p:extLst>
          </p:nvPr>
        </p:nvGraphicFramePr>
        <p:xfrm>
          <a:off x="0" y="0"/>
          <a:ext cx="12192000" cy="6857999"/>
        </p:xfrm>
        <a:graphic>
          <a:graphicData uri="http://schemas.openxmlformats.org/drawingml/2006/table">
            <a:tbl>
              <a:tblPr firstRow="1" bandRow="1">
                <a:tableStyleId>{21E4AEA4-8DFA-4A89-87EB-49C32662AFE0}</a:tableStyleId>
              </a:tblPr>
              <a:tblGrid>
                <a:gridCol w="2820692">
                  <a:extLst>
                    <a:ext uri="{9D8B030D-6E8A-4147-A177-3AD203B41FA5}">
                      <a16:colId xmlns:a16="http://schemas.microsoft.com/office/drawing/2014/main" val="1116592693"/>
                    </a:ext>
                  </a:extLst>
                </a:gridCol>
                <a:gridCol w="2056108">
                  <a:extLst>
                    <a:ext uri="{9D8B030D-6E8A-4147-A177-3AD203B41FA5}">
                      <a16:colId xmlns:a16="http://schemas.microsoft.com/office/drawing/2014/main" val="1235609703"/>
                    </a:ext>
                  </a:extLst>
                </a:gridCol>
                <a:gridCol w="2438400">
                  <a:extLst>
                    <a:ext uri="{9D8B030D-6E8A-4147-A177-3AD203B41FA5}">
                      <a16:colId xmlns:a16="http://schemas.microsoft.com/office/drawing/2014/main" val="742932954"/>
                    </a:ext>
                  </a:extLst>
                </a:gridCol>
                <a:gridCol w="2438400">
                  <a:extLst>
                    <a:ext uri="{9D8B030D-6E8A-4147-A177-3AD203B41FA5}">
                      <a16:colId xmlns:a16="http://schemas.microsoft.com/office/drawing/2014/main" val="3156714747"/>
                    </a:ext>
                  </a:extLst>
                </a:gridCol>
                <a:gridCol w="2438400">
                  <a:extLst>
                    <a:ext uri="{9D8B030D-6E8A-4147-A177-3AD203B41FA5}">
                      <a16:colId xmlns:a16="http://schemas.microsoft.com/office/drawing/2014/main" val="823608783"/>
                    </a:ext>
                  </a:extLst>
                </a:gridCol>
              </a:tblGrid>
              <a:tr h="683976">
                <a:tc>
                  <a:txBody>
                    <a:bodyPr/>
                    <a:lstStyle/>
                    <a:p>
                      <a:r>
                        <a:rPr lang="en-US" dirty="0"/>
                        <a:t>Variables</a:t>
                      </a:r>
                    </a:p>
                  </a:txBody>
                  <a:tcPr/>
                </a:tc>
                <a:tc>
                  <a:txBody>
                    <a:bodyPr/>
                    <a:lstStyle/>
                    <a:p>
                      <a:r>
                        <a:rPr lang="en-US" dirty="0"/>
                        <a:t>Coefficients</a:t>
                      </a:r>
                    </a:p>
                  </a:txBody>
                  <a:tcPr/>
                </a:tc>
                <a:tc>
                  <a:txBody>
                    <a:bodyPr/>
                    <a:lstStyle/>
                    <a:p>
                      <a:r>
                        <a:rPr lang="en-US" dirty="0"/>
                        <a:t>Std. Error</a:t>
                      </a:r>
                    </a:p>
                  </a:txBody>
                  <a:tcPr/>
                </a:tc>
                <a:tc>
                  <a:txBody>
                    <a:bodyPr/>
                    <a:lstStyle/>
                    <a:p>
                      <a:r>
                        <a:rPr lang="en-US" dirty="0"/>
                        <a:t>t-value</a:t>
                      </a:r>
                    </a:p>
                  </a:txBody>
                  <a:tcPr/>
                </a:tc>
                <a:tc>
                  <a:txBody>
                    <a:bodyPr/>
                    <a:lstStyle/>
                    <a:p>
                      <a:r>
                        <a:rPr lang="en-US" dirty="0"/>
                        <a:t>P-value</a:t>
                      </a:r>
                    </a:p>
                  </a:txBody>
                  <a:tcPr/>
                </a:tc>
                <a:extLst>
                  <a:ext uri="{0D108BD9-81ED-4DB2-BD59-A6C34878D82A}">
                    <a16:rowId xmlns:a16="http://schemas.microsoft.com/office/drawing/2014/main" val="2342526503"/>
                  </a:ext>
                </a:extLst>
              </a:tr>
              <a:tr h="683976">
                <a:tc>
                  <a:txBody>
                    <a:bodyPr/>
                    <a:lstStyle/>
                    <a:p>
                      <a:r>
                        <a:rPr lang="en-US" dirty="0"/>
                        <a:t>DelayGrat Very Well</a:t>
                      </a:r>
                    </a:p>
                  </a:txBody>
                  <a:tcPr/>
                </a:tc>
                <a:tc>
                  <a:txBody>
                    <a:bodyPr/>
                    <a:lstStyle/>
                    <a:p>
                      <a:r>
                        <a:rPr lang="en-US" dirty="0"/>
                        <a:t>2.189832</a:t>
                      </a:r>
                    </a:p>
                  </a:txBody>
                  <a:tcPr/>
                </a:tc>
                <a:tc>
                  <a:txBody>
                    <a:bodyPr/>
                    <a:lstStyle/>
                    <a:p>
                      <a:r>
                        <a:rPr lang="en-US" dirty="0"/>
                        <a:t>1.076153</a:t>
                      </a:r>
                    </a:p>
                  </a:txBody>
                  <a:tcPr/>
                </a:tc>
                <a:tc>
                  <a:txBody>
                    <a:bodyPr/>
                    <a:lstStyle/>
                    <a:p>
                      <a:r>
                        <a:rPr lang="en-US" dirty="0"/>
                        <a:t>2.035</a:t>
                      </a:r>
                    </a:p>
                  </a:txBody>
                  <a:tcPr/>
                </a:tc>
                <a:tc>
                  <a:txBody>
                    <a:bodyPr/>
                    <a:lstStyle/>
                    <a:p>
                      <a:r>
                        <a:rPr lang="en-US" dirty="0"/>
                        <a:t>0.041924</a:t>
                      </a:r>
                    </a:p>
                  </a:txBody>
                  <a:tcPr/>
                </a:tc>
                <a:extLst>
                  <a:ext uri="{0D108BD9-81ED-4DB2-BD59-A6C34878D82A}">
                    <a16:rowId xmlns:a16="http://schemas.microsoft.com/office/drawing/2014/main" val="1649405004"/>
                  </a:ext>
                </a:extLst>
              </a:tr>
              <a:tr h="683976">
                <a:tc>
                  <a:txBody>
                    <a:bodyPr/>
                    <a:lstStyle/>
                    <a:p>
                      <a:r>
                        <a:rPr lang="en-US" dirty="0"/>
                        <a:t>DelayGrat Completely Well</a:t>
                      </a:r>
                    </a:p>
                  </a:txBody>
                  <a:tcPr/>
                </a:tc>
                <a:tc>
                  <a:txBody>
                    <a:bodyPr/>
                    <a:lstStyle/>
                    <a:p>
                      <a:r>
                        <a:rPr lang="en-US" dirty="0"/>
                        <a:t>2.561532</a:t>
                      </a:r>
                    </a:p>
                  </a:txBody>
                  <a:tcPr/>
                </a:tc>
                <a:tc>
                  <a:txBody>
                    <a:bodyPr/>
                    <a:lstStyle/>
                    <a:p>
                      <a:r>
                        <a:rPr lang="en-US" dirty="0"/>
                        <a:t>1.147124</a:t>
                      </a:r>
                    </a:p>
                  </a:txBody>
                  <a:tcPr/>
                </a:tc>
                <a:tc>
                  <a:txBody>
                    <a:bodyPr/>
                    <a:lstStyle/>
                    <a:p>
                      <a:r>
                        <a:rPr lang="en-US" dirty="0"/>
                        <a:t>2.233</a:t>
                      </a:r>
                    </a:p>
                  </a:txBody>
                  <a:tcPr/>
                </a:tc>
                <a:tc>
                  <a:txBody>
                    <a:bodyPr/>
                    <a:lstStyle/>
                    <a:p>
                      <a:r>
                        <a:rPr lang="en-US" dirty="0"/>
                        <a:t>0.025599</a:t>
                      </a:r>
                    </a:p>
                  </a:txBody>
                  <a:tcPr/>
                </a:tc>
                <a:extLst>
                  <a:ext uri="{0D108BD9-81ED-4DB2-BD59-A6C34878D82A}">
                    <a16:rowId xmlns:a16="http://schemas.microsoft.com/office/drawing/2014/main" val="188540564"/>
                  </a:ext>
                </a:extLst>
              </a:tr>
              <a:tr h="683976">
                <a:tc>
                  <a:txBody>
                    <a:bodyPr/>
                    <a:lstStyle/>
                    <a:p>
                      <a:r>
                        <a:rPr lang="en-US" dirty="0"/>
                        <a:t>Diligence Not very well</a:t>
                      </a:r>
                    </a:p>
                  </a:txBody>
                  <a:tcPr/>
                </a:tc>
                <a:tc>
                  <a:txBody>
                    <a:bodyPr/>
                    <a:lstStyle/>
                    <a:p>
                      <a:r>
                        <a:rPr lang="en-US" dirty="0"/>
                        <a:t>0.780536</a:t>
                      </a:r>
                    </a:p>
                  </a:txBody>
                  <a:tcPr/>
                </a:tc>
                <a:tc>
                  <a:txBody>
                    <a:bodyPr/>
                    <a:lstStyle/>
                    <a:p>
                      <a:r>
                        <a:rPr lang="en-US" dirty="0"/>
                        <a:t>1.264411</a:t>
                      </a:r>
                    </a:p>
                  </a:txBody>
                  <a:tcPr/>
                </a:tc>
                <a:tc>
                  <a:txBody>
                    <a:bodyPr/>
                    <a:lstStyle/>
                    <a:p>
                      <a:r>
                        <a:rPr lang="en-US" dirty="0"/>
                        <a:t>0.617</a:t>
                      </a:r>
                    </a:p>
                  </a:txBody>
                  <a:tcPr/>
                </a:tc>
                <a:tc>
                  <a:txBody>
                    <a:bodyPr/>
                    <a:lstStyle/>
                    <a:p>
                      <a:r>
                        <a:rPr lang="en-US" dirty="0"/>
                        <a:t>0.537061</a:t>
                      </a:r>
                    </a:p>
                  </a:txBody>
                  <a:tcPr/>
                </a:tc>
                <a:extLst>
                  <a:ext uri="{0D108BD9-81ED-4DB2-BD59-A6C34878D82A}">
                    <a16:rowId xmlns:a16="http://schemas.microsoft.com/office/drawing/2014/main" val="3567086097"/>
                  </a:ext>
                </a:extLst>
              </a:tr>
              <a:tr h="683976">
                <a:tc>
                  <a:txBody>
                    <a:bodyPr/>
                    <a:lstStyle/>
                    <a:p>
                      <a:r>
                        <a:rPr lang="en-US" dirty="0"/>
                        <a:t>Diligence Very well</a:t>
                      </a:r>
                    </a:p>
                  </a:txBody>
                  <a:tcPr/>
                </a:tc>
                <a:tc>
                  <a:txBody>
                    <a:bodyPr/>
                    <a:lstStyle/>
                    <a:p>
                      <a:r>
                        <a:rPr lang="en-US" dirty="0"/>
                        <a:t>5.344811</a:t>
                      </a:r>
                    </a:p>
                  </a:txBody>
                  <a:tcPr/>
                </a:tc>
                <a:tc>
                  <a:txBody>
                    <a:bodyPr/>
                    <a:lstStyle/>
                    <a:p>
                      <a:r>
                        <a:rPr lang="en-US" dirty="0"/>
                        <a:t>1.227194</a:t>
                      </a:r>
                    </a:p>
                  </a:txBody>
                  <a:tcPr/>
                </a:tc>
                <a:tc>
                  <a:txBody>
                    <a:bodyPr/>
                    <a:lstStyle/>
                    <a:p>
                      <a:r>
                        <a:rPr lang="en-US" dirty="0"/>
                        <a:t>4.355</a:t>
                      </a:r>
                    </a:p>
                  </a:txBody>
                  <a:tcPr/>
                </a:tc>
                <a:tc>
                  <a:txBody>
                    <a:bodyPr/>
                    <a:lstStyle/>
                    <a:p>
                      <a:r>
                        <a:rPr lang="en-US" dirty="0"/>
                        <a:t>1.36e-05</a:t>
                      </a:r>
                    </a:p>
                  </a:txBody>
                  <a:tcPr/>
                </a:tc>
                <a:extLst>
                  <a:ext uri="{0D108BD9-81ED-4DB2-BD59-A6C34878D82A}">
                    <a16:rowId xmlns:a16="http://schemas.microsoft.com/office/drawing/2014/main" val="2174267935"/>
                  </a:ext>
                </a:extLst>
              </a:tr>
              <a:tr h="683976">
                <a:tc>
                  <a:txBody>
                    <a:bodyPr/>
                    <a:lstStyle/>
                    <a:p>
                      <a:r>
                        <a:rPr lang="en-US" dirty="0"/>
                        <a:t>Diligence Completely Well</a:t>
                      </a:r>
                    </a:p>
                  </a:txBody>
                  <a:tcPr/>
                </a:tc>
                <a:tc>
                  <a:txBody>
                    <a:bodyPr/>
                    <a:lstStyle/>
                    <a:p>
                      <a:r>
                        <a:rPr lang="en-US" dirty="0"/>
                        <a:t>8.548546</a:t>
                      </a:r>
                    </a:p>
                  </a:txBody>
                  <a:tcPr/>
                </a:tc>
                <a:tc>
                  <a:txBody>
                    <a:bodyPr/>
                    <a:lstStyle/>
                    <a:p>
                      <a:r>
                        <a:rPr lang="en-US" b="0" dirty="0"/>
                        <a:t>1.269524</a:t>
                      </a:r>
                    </a:p>
                  </a:txBody>
                  <a:tcPr/>
                </a:tc>
                <a:tc>
                  <a:txBody>
                    <a:bodyPr/>
                    <a:lstStyle/>
                    <a:p>
                      <a:r>
                        <a:rPr lang="en-US" dirty="0"/>
                        <a:t>6.734</a:t>
                      </a:r>
                    </a:p>
                  </a:txBody>
                  <a:tcPr/>
                </a:tc>
                <a:tc>
                  <a:txBody>
                    <a:bodyPr/>
                    <a:lstStyle/>
                    <a:p>
                      <a:r>
                        <a:rPr lang="en-US" dirty="0"/>
                        <a:t>1.87e-11</a:t>
                      </a:r>
                    </a:p>
                  </a:txBody>
                  <a:tcPr/>
                </a:tc>
                <a:extLst>
                  <a:ext uri="{0D108BD9-81ED-4DB2-BD59-A6C34878D82A}">
                    <a16:rowId xmlns:a16="http://schemas.microsoft.com/office/drawing/2014/main" val="1119540793"/>
                  </a:ext>
                </a:extLst>
              </a:tr>
              <a:tr h="683976">
                <a:tc>
                  <a:txBody>
                    <a:bodyPr/>
                    <a:lstStyle/>
                    <a:p>
                      <a:r>
                        <a:rPr lang="en-US" dirty="0"/>
                        <a:t>Distress Disagree</a:t>
                      </a:r>
                    </a:p>
                  </a:txBody>
                  <a:tcPr/>
                </a:tc>
                <a:tc>
                  <a:txBody>
                    <a:bodyPr/>
                    <a:lstStyle/>
                    <a:p>
                      <a:r>
                        <a:rPr lang="en-US" dirty="0"/>
                        <a:t>-2.595926</a:t>
                      </a:r>
                    </a:p>
                  </a:txBody>
                  <a:tcPr/>
                </a:tc>
                <a:tc>
                  <a:txBody>
                    <a:bodyPr/>
                    <a:lstStyle/>
                    <a:p>
                      <a:r>
                        <a:rPr lang="en-US" dirty="0"/>
                        <a:t>0.748532</a:t>
                      </a:r>
                    </a:p>
                  </a:txBody>
                  <a:tcPr/>
                </a:tc>
                <a:tc>
                  <a:txBody>
                    <a:bodyPr/>
                    <a:lstStyle/>
                    <a:p>
                      <a:r>
                        <a:rPr lang="en-US" dirty="0"/>
                        <a:t>-3.468</a:t>
                      </a:r>
                    </a:p>
                  </a:txBody>
                  <a:tcPr/>
                </a:tc>
                <a:tc>
                  <a:txBody>
                    <a:bodyPr/>
                    <a:lstStyle/>
                    <a:p>
                      <a:r>
                        <a:rPr lang="en-US" dirty="0"/>
                        <a:t>0.000529</a:t>
                      </a:r>
                    </a:p>
                  </a:txBody>
                  <a:tcPr/>
                </a:tc>
                <a:extLst>
                  <a:ext uri="{0D108BD9-81ED-4DB2-BD59-A6C34878D82A}">
                    <a16:rowId xmlns:a16="http://schemas.microsoft.com/office/drawing/2014/main" val="3003703178"/>
                  </a:ext>
                </a:extLst>
              </a:tr>
              <a:tr h="702215">
                <a:tc>
                  <a:txBody>
                    <a:bodyPr/>
                    <a:lstStyle/>
                    <a:p>
                      <a:r>
                        <a:rPr lang="en-US" dirty="0"/>
                        <a:t>Distress Neither agree nor Disagree</a:t>
                      </a:r>
                    </a:p>
                  </a:txBody>
                  <a:tcPr/>
                </a:tc>
                <a:tc>
                  <a:txBody>
                    <a:bodyPr/>
                    <a:lstStyle/>
                    <a:p>
                      <a:r>
                        <a:rPr lang="en-US" dirty="0"/>
                        <a:t>-5.423345</a:t>
                      </a:r>
                    </a:p>
                  </a:txBody>
                  <a:tcPr/>
                </a:tc>
                <a:tc>
                  <a:txBody>
                    <a:bodyPr/>
                    <a:lstStyle/>
                    <a:p>
                      <a:r>
                        <a:rPr lang="en-US" b="0" dirty="0"/>
                        <a:t>0.740002</a:t>
                      </a:r>
                    </a:p>
                  </a:txBody>
                  <a:tcPr/>
                </a:tc>
                <a:tc>
                  <a:txBody>
                    <a:bodyPr/>
                    <a:lstStyle/>
                    <a:p>
                      <a:r>
                        <a:rPr lang="en-US" dirty="0"/>
                        <a:t>-7.329</a:t>
                      </a:r>
                    </a:p>
                  </a:txBody>
                  <a:tcPr/>
                </a:tc>
                <a:tc>
                  <a:txBody>
                    <a:bodyPr/>
                    <a:lstStyle/>
                    <a:p>
                      <a:r>
                        <a:rPr lang="en-US" dirty="0"/>
                        <a:t>2.75e-13</a:t>
                      </a:r>
                    </a:p>
                  </a:txBody>
                  <a:tcPr/>
                </a:tc>
                <a:extLst>
                  <a:ext uri="{0D108BD9-81ED-4DB2-BD59-A6C34878D82A}">
                    <a16:rowId xmlns:a16="http://schemas.microsoft.com/office/drawing/2014/main" val="4188664142"/>
                  </a:ext>
                </a:extLst>
              </a:tr>
              <a:tr h="683976">
                <a:tc>
                  <a:txBody>
                    <a:bodyPr/>
                    <a:lstStyle/>
                    <a:p>
                      <a:r>
                        <a:rPr lang="en-US" dirty="0"/>
                        <a:t>Distress Agree</a:t>
                      </a:r>
                    </a:p>
                  </a:txBody>
                  <a:tcPr/>
                </a:tc>
                <a:tc>
                  <a:txBody>
                    <a:bodyPr/>
                    <a:lstStyle/>
                    <a:p>
                      <a:r>
                        <a:rPr lang="en-US" dirty="0"/>
                        <a:t>-8.638280</a:t>
                      </a:r>
                    </a:p>
                  </a:txBody>
                  <a:tcPr/>
                </a:tc>
                <a:tc>
                  <a:txBody>
                    <a:bodyPr/>
                    <a:lstStyle/>
                    <a:p>
                      <a:r>
                        <a:rPr lang="en-US" dirty="0"/>
                        <a:t>0.758657</a:t>
                      </a:r>
                    </a:p>
                  </a:txBody>
                  <a:tcPr/>
                </a:tc>
                <a:tc>
                  <a:txBody>
                    <a:bodyPr/>
                    <a:lstStyle/>
                    <a:p>
                      <a:r>
                        <a:rPr lang="en-US" dirty="0"/>
                        <a:t>-11.386</a:t>
                      </a:r>
                    </a:p>
                  </a:txBody>
                  <a:tcPr/>
                </a:tc>
                <a:tc>
                  <a:txBody>
                    <a:bodyPr/>
                    <a:lstStyle/>
                    <a:p>
                      <a:r>
                        <a:rPr lang="en-US" dirty="0"/>
                        <a:t>&lt; 2e-16</a:t>
                      </a:r>
                    </a:p>
                  </a:txBody>
                  <a:tcPr/>
                </a:tc>
                <a:extLst>
                  <a:ext uri="{0D108BD9-81ED-4DB2-BD59-A6C34878D82A}">
                    <a16:rowId xmlns:a16="http://schemas.microsoft.com/office/drawing/2014/main" val="4159240246"/>
                  </a:ext>
                </a:extLst>
              </a:tr>
              <a:tr h="683976">
                <a:tc>
                  <a:txBody>
                    <a:bodyPr/>
                    <a:lstStyle/>
                    <a:p>
                      <a:r>
                        <a:rPr lang="en-US" dirty="0"/>
                        <a:t>Distress Strongly Agree</a:t>
                      </a:r>
                    </a:p>
                  </a:txBody>
                  <a:tcPr/>
                </a:tc>
                <a:tc>
                  <a:txBody>
                    <a:bodyPr/>
                    <a:lstStyle/>
                    <a:p>
                      <a:r>
                        <a:rPr lang="en-US" dirty="0"/>
                        <a:t>-13.438450</a:t>
                      </a:r>
                    </a:p>
                  </a:txBody>
                  <a:tcPr/>
                </a:tc>
                <a:tc>
                  <a:txBody>
                    <a:bodyPr/>
                    <a:lstStyle/>
                    <a:p>
                      <a:r>
                        <a:rPr lang="en-US" dirty="0"/>
                        <a:t>0.865933</a:t>
                      </a:r>
                    </a:p>
                  </a:txBody>
                  <a:tcPr/>
                </a:tc>
                <a:tc>
                  <a:txBody>
                    <a:bodyPr/>
                    <a:lstStyle/>
                    <a:p>
                      <a:r>
                        <a:rPr lang="en-US" dirty="0"/>
                        <a:t>-15.519</a:t>
                      </a:r>
                    </a:p>
                  </a:txBody>
                  <a:tcPr/>
                </a:tc>
                <a:tc>
                  <a:txBody>
                    <a:bodyPr/>
                    <a:lstStyle/>
                    <a:p>
                      <a:r>
                        <a:rPr lang="en-US" dirty="0"/>
                        <a:t>&lt; 2e-16</a:t>
                      </a:r>
                    </a:p>
                  </a:txBody>
                  <a:tcPr/>
                </a:tc>
                <a:extLst>
                  <a:ext uri="{0D108BD9-81ED-4DB2-BD59-A6C34878D82A}">
                    <a16:rowId xmlns:a16="http://schemas.microsoft.com/office/drawing/2014/main" val="1693900201"/>
                  </a:ext>
                </a:extLst>
              </a:tr>
            </a:tbl>
          </a:graphicData>
        </a:graphic>
      </p:graphicFrame>
    </p:spTree>
    <p:extLst>
      <p:ext uri="{BB962C8B-B14F-4D97-AF65-F5344CB8AC3E}">
        <p14:creationId xmlns:p14="http://schemas.microsoft.com/office/powerpoint/2010/main" val="6965398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AF6706C-CF07-43A1-BCC4-CBA5D33820D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BECDFEA1-DED6-954F-BBA8-4DC40E74CB1B}"/>
              </a:ext>
            </a:extLst>
          </p:cNvPr>
          <p:cNvSpPr>
            <a:spLocks noGrp="1"/>
          </p:cNvSpPr>
          <p:nvPr>
            <p:ph type="title"/>
          </p:nvPr>
        </p:nvSpPr>
        <p:spPr>
          <a:xfrm>
            <a:off x="1032933" y="4538133"/>
            <a:ext cx="10127192" cy="931341"/>
          </a:xfrm>
        </p:spPr>
        <p:txBody>
          <a:bodyPr vert="horz" lIns="91440" tIns="45720" rIns="91440" bIns="45720" rtlCol="0" anchor="b">
            <a:normAutofit/>
          </a:bodyPr>
          <a:lstStyle/>
          <a:p>
            <a:pPr algn="r"/>
            <a:r>
              <a:rPr lang="en-US" sz="4000"/>
              <a:t>SECOND TRAINING MODEL SUMMARY</a:t>
            </a:r>
          </a:p>
        </p:txBody>
      </p:sp>
      <p:graphicFrame>
        <p:nvGraphicFramePr>
          <p:cNvPr id="4" name="Table 3">
            <a:extLst>
              <a:ext uri="{FF2B5EF4-FFF2-40B4-BE49-F238E27FC236}">
                <a16:creationId xmlns:a16="http://schemas.microsoft.com/office/drawing/2014/main" id="{1CAACE77-ED06-0649-9A9A-D729B96310F9}"/>
              </a:ext>
            </a:extLst>
          </p:cNvPr>
          <p:cNvGraphicFramePr>
            <a:graphicFrameLocks noGrp="1"/>
          </p:cNvGraphicFramePr>
          <p:nvPr>
            <p:extLst>
              <p:ext uri="{D42A27DB-BD31-4B8C-83A1-F6EECF244321}">
                <p14:modId xmlns:p14="http://schemas.microsoft.com/office/powerpoint/2010/main" val="4010258322"/>
              </p:ext>
            </p:extLst>
          </p:nvPr>
        </p:nvGraphicFramePr>
        <p:xfrm>
          <a:off x="1601449" y="645517"/>
          <a:ext cx="8989103" cy="3738168"/>
        </p:xfrm>
        <a:graphic>
          <a:graphicData uri="http://schemas.openxmlformats.org/drawingml/2006/table">
            <a:tbl>
              <a:tblPr firstRow="1" bandRow="1">
                <a:noFill/>
                <a:tableStyleId>{21E4AEA4-8DFA-4A89-87EB-49C32662AFE0}</a:tableStyleId>
              </a:tblPr>
              <a:tblGrid>
                <a:gridCol w="5809513">
                  <a:extLst>
                    <a:ext uri="{9D8B030D-6E8A-4147-A177-3AD203B41FA5}">
                      <a16:colId xmlns:a16="http://schemas.microsoft.com/office/drawing/2014/main" val="797366229"/>
                    </a:ext>
                  </a:extLst>
                </a:gridCol>
                <a:gridCol w="3179590">
                  <a:extLst>
                    <a:ext uri="{9D8B030D-6E8A-4147-A177-3AD203B41FA5}">
                      <a16:colId xmlns:a16="http://schemas.microsoft.com/office/drawing/2014/main" val="875291904"/>
                    </a:ext>
                  </a:extLst>
                </a:gridCol>
              </a:tblGrid>
              <a:tr h="534024">
                <a:tc>
                  <a:txBody>
                    <a:bodyPr/>
                    <a:lstStyle/>
                    <a:p>
                      <a:r>
                        <a:rPr lang="en-US" sz="1500" b="1" dirty="0">
                          <a:solidFill>
                            <a:srgbClr val="FFFFFF"/>
                          </a:solidFill>
                        </a:rPr>
                        <a:t>Data Type</a:t>
                      </a:r>
                    </a:p>
                  </a:txBody>
                  <a:tcPr marL="220065" marR="132039" marT="132039" marB="132039">
                    <a:lnL w="38100" cap="flat" cmpd="sng" algn="ctr">
                      <a:noFill/>
                      <a:prstDash val="solid"/>
                    </a:lnL>
                    <a:lnR w="38100" cap="flat" cmpd="sng" algn="ctr">
                      <a:solidFill>
                        <a:srgbClr val="FFFFFF"/>
                      </a:solidFill>
                      <a:prstDash val="solid"/>
                    </a:lnR>
                    <a:lnT w="38100" cap="flat" cmpd="sng" algn="ctr">
                      <a:noFill/>
                      <a:prstDash val="solid"/>
                    </a:lnT>
                    <a:lnB w="38100" cap="flat" cmpd="sng" algn="ctr">
                      <a:solidFill>
                        <a:srgbClr val="FFFFFF"/>
                      </a:solidFill>
                      <a:prstDash val="solid"/>
                    </a:lnB>
                    <a:solidFill>
                      <a:srgbClr val="636B68">
                        <a:alpha val="69804"/>
                      </a:srgbClr>
                    </a:solidFill>
                  </a:tcPr>
                </a:tc>
                <a:tc>
                  <a:txBody>
                    <a:bodyPr/>
                    <a:lstStyle/>
                    <a:p>
                      <a:r>
                        <a:rPr lang="en-US" sz="1500" b="1">
                          <a:solidFill>
                            <a:srgbClr val="FFFFFF"/>
                          </a:solidFill>
                        </a:rPr>
                        <a:t>Values</a:t>
                      </a:r>
                    </a:p>
                  </a:txBody>
                  <a:tcPr marL="220065" marR="132039" marT="132039" marB="132039">
                    <a:lnL w="38100" cap="flat" cmpd="sng" algn="ctr">
                      <a:solidFill>
                        <a:srgbClr val="FFFFFF"/>
                      </a:solidFill>
                      <a:prstDash val="solid"/>
                    </a:lnL>
                    <a:lnR w="38100" cap="flat" cmpd="sng" algn="ctr">
                      <a:noFill/>
                      <a:prstDash val="solid"/>
                    </a:lnR>
                    <a:lnT w="38100" cap="flat" cmpd="sng" algn="ctr">
                      <a:noFill/>
                      <a:prstDash val="solid"/>
                    </a:lnT>
                    <a:lnB w="38100" cap="flat" cmpd="sng" algn="ctr">
                      <a:solidFill>
                        <a:srgbClr val="FFFFFF"/>
                      </a:solidFill>
                      <a:prstDash val="solid"/>
                    </a:lnB>
                    <a:solidFill>
                      <a:srgbClr val="636B68">
                        <a:alpha val="69804"/>
                      </a:srgbClr>
                    </a:solidFill>
                  </a:tcPr>
                </a:tc>
                <a:extLst>
                  <a:ext uri="{0D108BD9-81ED-4DB2-BD59-A6C34878D82A}">
                    <a16:rowId xmlns:a16="http://schemas.microsoft.com/office/drawing/2014/main" val="542473816"/>
                  </a:ext>
                </a:extLst>
              </a:tr>
              <a:tr h="534024">
                <a:tc>
                  <a:txBody>
                    <a:bodyPr/>
                    <a:lstStyle/>
                    <a:p>
                      <a:r>
                        <a:rPr lang="en-US" sz="1500">
                          <a:solidFill>
                            <a:schemeClr val="tx1">
                              <a:lumMod val="85000"/>
                              <a:lumOff val="15000"/>
                            </a:schemeClr>
                          </a:solidFill>
                        </a:rPr>
                        <a:t>Degrees of Freedom</a:t>
                      </a:r>
                    </a:p>
                  </a:txBody>
                  <a:tcPr marL="220065" marR="132039" marT="132039" marB="132039">
                    <a:lnL w="38100" cap="flat" cmpd="sng" algn="ctr">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r>
                        <a:rPr lang="en-US" sz="1500">
                          <a:solidFill>
                            <a:schemeClr val="tx1">
                              <a:lumMod val="85000"/>
                              <a:lumOff val="15000"/>
                            </a:schemeClr>
                          </a:solidFill>
                        </a:rPr>
                        <a:t>4392</a:t>
                      </a:r>
                    </a:p>
                  </a:txBody>
                  <a:tcPr marL="220065" marR="132039" marT="132039" marB="132039">
                    <a:lnL w="38100" cap="flat" cmpd="sng" algn="ctr">
                      <a:solidFill>
                        <a:srgbClr val="FFFFFF"/>
                      </a:solidFill>
                      <a:prstDash val="solid"/>
                    </a:lnL>
                    <a:lnR w="38100" cap="flat" cmpd="sng" algn="ctr">
                      <a:no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extLst>
                  <a:ext uri="{0D108BD9-81ED-4DB2-BD59-A6C34878D82A}">
                    <a16:rowId xmlns:a16="http://schemas.microsoft.com/office/drawing/2014/main" val="2639628518"/>
                  </a:ext>
                </a:extLst>
              </a:tr>
              <a:tr h="534024">
                <a:tc>
                  <a:txBody>
                    <a:bodyPr/>
                    <a:lstStyle/>
                    <a:p>
                      <a:r>
                        <a:rPr lang="en-US" sz="1500">
                          <a:solidFill>
                            <a:schemeClr val="tx1">
                              <a:lumMod val="85000"/>
                              <a:lumOff val="15000"/>
                            </a:schemeClr>
                          </a:solidFill>
                        </a:rPr>
                        <a:t>Residual Standard Error</a:t>
                      </a:r>
                    </a:p>
                  </a:txBody>
                  <a:tcPr marL="220065" marR="132039" marT="132039" marB="132039">
                    <a:lnL w="12700" cmpd="sng">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r>
                        <a:rPr lang="en-US" sz="1500">
                          <a:solidFill>
                            <a:schemeClr val="tx1">
                              <a:lumMod val="85000"/>
                              <a:lumOff val="15000"/>
                            </a:schemeClr>
                          </a:solidFill>
                        </a:rPr>
                        <a:t>10.88</a:t>
                      </a:r>
                    </a:p>
                  </a:txBody>
                  <a:tcPr marL="220065" marR="132039" marT="132039" marB="132039">
                    <a:lnL w="38100" cap="flat" cmpd="sng" algn="ctr">
                      <a:solidFill>
                        <a:srgbClr val="FFFFFF"/>
                      </a:solidFill>
                      <a:prstDash val="solid"/>
                    </a:lnL>
                    <a:lnR w="12700" cmpd="sng">
                      <a:no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extLst>
                  <a:ext uri="{0D108BD9-81ED-4DB2-BD59-A6C34878D82A}">
                    <a16:rowId xmlns:a16="http://schemas.microsoft.com/office/drawing/2014/main" val="340457501"/>
                  </a:ext>
                </a:extLst>
              </a:tr>
              <a:tr h="534024">
                <a:tc>
                  <a:txBody>
                    <a:bodyPr/>
                    <a:lstStyle/>
                    <a:p>
                      <a:r>
                        <a:rPr lang="en-US" sz="1500">
                          <a:solidFill>
                            <a:schemeClr val="tx1">
                              <a:lumMod val="85000"/>
                              <a:lumOff val="15000"/>
                            </a:schemeClr>
                          </a:solidFill>
                        </a:rPr>
                        <a:t>Multiple R^2</a:t>
                      </a:r>
                    </a:p>
                  </a:txBody>
                  <a:tcPr marL="220065" marR="132039" marT="132039" marB="132039">
                    <a:lnL w="38100" cap="flat" cmpd="sng" algn="ctr">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r>
                        <a:rPr lang="en-US" sz="1500">
                          <a:solidFill>
                            <a:schemeClr val="tx1">
                              <a:lumMod val="85000"/>
                              <a:lumOff val="15000"/>
                            </a:schemeClr>
                          </a:solidFill>
                        </a:rPr>
                        <a:t>0.3927</a:t>
                      </a:r>
                    </a:p>
                  </a:txBody>
                  <a:tcPr marL="220065" marR="132039" marT="132039" marB="132039">
                    <a:lnL w="38100" cap="flat" cmpd="sng" algn="ctr">
                      <a:solidFill>
                        <a:srgbClr val="FFFFFF"/>
                      </a:solidFill>
                      <a:prstDash val="solid"/>
                    </a:lnL>
                    <a:lnR w="38100" cap="flat" cmpd="sng" algn="ctr">
                      <a:no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extLst>
                  <a:ext uri="{0D108BD9-81ED-4DB2-BD59-A6C34878D82A}">
                    <a16:rowId xmlns:a16="http://schemas.microsoft.com/office/drawing/2014/main" val="3271621064"/>
                  </a:ext>
                </a:extLst>
              </a:tr>
              <a:tr h="534024">
                <a:tc>
                  <a:txBody>
                    <a:bodyPr/>
                    <a:lstStyle/>
                    <a:p>
                      <a:r>
                        <a:rPr lang="en-US" sz="1500">
                          <a:solidFill>
                            <a:schemeClr val="tx1">
                              <a:lumMod val="85000"/>
                              <a:lumOff val="15000"/>
                            </a:schemeClr>
                          </a:solidFill>
                        </a:rPr>
                        <a:t>Adjusted R^2</a:t>
                      </a:r>
                    </a:p>
                  </a:txBody>
                  <a:tcPr marL="220065" marR="132039" marT="132039" marB="132039">
                    <a:lnL w="12700" cmpd="sng">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r>
                        <a:rPr lang="en-US" sz="1500">
                          <a:solidFill>
                            <a:schemeClr val="tx1">
                              <a:lumMod val="85000"/>
                              <a:lumOff val="15000"/>
                            </a:schemeClr>
                          </a:solidFill>
                        </a:rPr>
                        <a:t>0.3902 </a:t>
                      </a:r>
                    </a:p>
                  </a:txBody>
                  <a:tcPr marL="220065" marR="132039" marT="132039" marB="132039">
                    <a:lnL w="38100" cap="flat" cmpd="sng" algn="ctr">
                      <a:solidFill>
                        <a:srgbClr val="FFFFFF"/>
                      </a:solidFill>
                      <a:prstDash val="solid"/>
                    </a:lnL>
                    <a:lnR w="12700" cmpd="sng">
                      <a:no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extLst>
                  <a:ext uri="{0D108BD9-81ED-4DB2-BD59-A6C34878D82A}">
                    <a16:rowId xmlns:a16="http://schemas.microsoft.com/office/drawing/2014/main" val="681066007"/>
                  </a:ext>
                </a:extLst>
              </a:tr>
              <a:tr h="534024">
                <a:tc>
                  <a:txBody>
                    <a:bodyPr/>
                    <a:lstStyle/>
                    <a:p>
                      <a:r>
                        <a:rPr lang="en-US" sz="1500">
                          <a:solidFill>
                            <a:schemeClr val="tx1">
                              <a:lumMod val="85000"/>
                              <a:lumOff val="15000"/>
                            </a:schemeClr>
                          </a:solidFill>
                        </a:rPr>
                        <a:t>F-Statistic</a:t>
                      </a:r>
                    </a:p>
                  </a:txBody>
                  <a:tcPr marL="220065" marR="132039" marT="132039" marB="132039">
                    <a:lnL w="38100" cap="flat" cmpd="sng" algn="ctr">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r>
                        <a:rPr lang="en-US" sz="1500">
                          <a:solidFill>
                            <a:schemeClr val="tx1">
                              <a:lumMod val="85000"/>
                              <a:lumOff val="15000"/>
                            </a:schemeClr>
                          </a:solidFill>
                        </a:rPr>
                        <a:t>157.8</a:t>
                      </a:r>
                    </a:p>
                  </a:txBody>
                  <a:tcPr marL="220065" marR="132039" marT="132039" marB="132039">
                    <a:lnL w="38100" cap="flat" cmpd="sng" algn="ctr">
                      <a:solidFill>
                        <a:srgbClr val="FFFFFF"/>
                      </a:solidFill>
                      <a:prstDash val="solid"/>
                    </a:lnL>
                    <a:lnR w="38100" cap="flat" cmpd="sng" algn="ctr">
                      <a:no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extLst>
                  <a:ext uri="{0D108BD9-81ED-4DB2-BD59-A6C34878D82A}">
                    <a16:rowId xmlns:a16="http://schemas.microsoft.com/office/drawing/2014/main" val="510054419"/>
                  </a:ext>
                </a:extLst>
              </a:tr>
              <a:tr h="534024">
                <a:tc>
                  <a:txBody>
                    <a:bodyPr/>
                    <a:lstStyle/>
                    <a:p>
                      <a:r>
                        <a:rPr lang="en-US" sz="1500">
                          <a:solidFill>
                            <a:schemeClr val="tx1">
                              <a:lumMod val="85000"/>
                              <a:lumOff val="15000"/>
                            </a:schemeClr>
                          </a:solidFill>
                        </a:rPr>
                        <a:t>P-Value</a:t>
                      </a:r>
                    </a:p>
                  </a:txBody>
                  <a:tcPr marL="220065" marR="132039" marT="132039" marB="132039">
                    <a:lnL w="12700" cmpd="sng">
                      <a:noFill/>
                      <a:prstDash val="solid"/>
                    </a:lnL>
                    <a:lnR w="38100" cap="flat" cmpd="sng" algn="ctr">
                      <a:solidFill>
                        <a:srgbClr val="FFFFFF"/>
                      </a:solidFill>
                      <a:prstDash val="solid"/>
                    </a:lnR>
                    <a:lnT w="38100" cap="flat" cmpd="sng" algn="ctr">
                      <a:solidFill>
                        <a:srgbClr val="FFFFFF"/>
                      </a:solidFill>
                      <a:prstDash val="solid"/>
                    </a:lnT>
                    <a:lnB w="12700" cmpd="sng">
                      <a:noFill/>
                      <a:prstDash val="solid"/>
                    </a:lnB>
                    <a:solidFill>
                      <a:srgbClr val="878E8B">
                        <a:alpha val="30196"/>
                      </a:srgbClr>
                    </a:solidFill>
                  </a:tcPr>
                </a:tc>
                <a:tc>
                  <a:txBody>
                    <a:bodyPr/>
                    <a:lstStyle/>
                    <a:p>
                      <a:r>
                        <a:rPr lang="en-US" sz="1500" dirty="0">
                          <a:solidFill>
                            <a:schemeClr val="tx1">
                              <a:lumMod val="85000"/>
                              <a:lumOff val="15000"/>
                            </a:schemeClr>
                          </a:solidFill>
                        </a:rPr>
                        <a:t>&lt; 2.2e-16</a:t>
                      </a:r>
                    </a:p>
                  </a:txBody>
                  <a:tcPr marL="220065" marR="132039" marT="132039" marB="132039">
                    <a:lnL w="38100" cap="flat" cmpd="sng" algn="ctr">
                      <a:solidFill>
                        <a:srgbClr val="FFFFFF"/>
                      </a:solidFill>
                      <a:prstDash val="solid"/>
                    </a:lnL>
                    <a:lnR w="12700" cmpd="sng">
                      <a:noFill/>
                      <a:prstDash val="solid"/>
                    </a:lnR>
                    <a:lnT w="38100" cap="flat" cmpd="sng" algn="ctr">
                      <a:solidFill>
                        <a:srgbClr val="FFFFFF"/>
                      </a:solidFill>
                      <a:prstDash val="solid"/>
                    </a:lnT>
                    <a:lnB w="12700" cmpd="sng">
                      <a:noFill/>
                      <a:prstDash val="solid"/>
                    </a:lnB>
                    <a:solidFill>
                      <a:srgbClr val="878E8B">
                        <a:alpha val="30196"/>
                      </a:srgbClr>
                    </a:solidFill>
                  </a:tcPr>
                </a:tc>
                <a:extLst>
                  <a:ext uri="{0D108BD9-81ED-4DB2-BD59-A6C34878D82A}">
                    <a16:rowId xmlns:a16="http://schemas.microsoft.com/office/drawing/2014/main" val="2222731444"/>
                  </a:ext>
                </a:extLst>
              </a:tr>
            </a:tbl>
          </a:graphicData>
        </a:graphic>
      </p:graphicFrame>
    </p:spTree>
    <p:extLst>
      <p:ext uri="{BB962C8B-B14F-4D97-AF65-F5344CB8AC3E}">
        <p14:creationId xmlns:p14="http://schemas.microsoft.com/office/powerpoint/2010/main" val="36027284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D95E91-6F05-374D-82D4-E422FB874105}"/>
              </a:ext>
            </a:extLst>
          </p:cNvPr>
          <p:cNvSpPr>
            <a:spLocks noGrp="1"/>
          </p:cNvSpPr>
          <p:nvPr>
            <p:ph type="title"/>
          </p:nvPr>
        </p:nvSpPr>
        <p:spPr>
          <a:xfrm>
            <a:off x="1030287" y="233048"/>
            <a:ext cx="10131425" cy="1456267"/>
          </a:xfrm>
        </p:spPr>
        <p:txBody>
          <a:bodyPr/>
          <a:lstStyle/>
          <a:p>
            <a:r>
              <a:rPr lang="en-US" dirty="0">
                <a:latin typeface="Optima" panose="02000503060000020004" pitchFamily="2" charset="0"/>
              </a:rPr>
              <a:t>Comparing test / training models</a:t>
            </a:r>
          </a:p>
        </p:txBody>
      </p:sp>
      <p:graphicFrame>
        <p:nvGraphicFramePr>
          <p:cNvPr id="10" name="Content Placeholder 9">
            <a:extLst>
              <a:ext uri="{FF2B5EF4-FFF2-40B4-BE49-F238E27FC236}">
                <a16:creationId xmlns:a16="http://schemas.microsoft.com/office/drawing/2014/main" id="{59C2C994-F008-FD4B-84D5-61DCF70481D0}"/>
              </a:ext>
            </a:extLst>
          </p:cNvPr>
          <p:cNvGraphicFramePr>
            <a:graphicFrameLocks noGrp="1"/>
          </p:cNvGraphicFramePr>
          <p:nvPr>
            <p:ph sz="quarter" idx="4"/>
            <p:extLst>
              <p:ext uri="{D42A27DB-BD31-4B8C-83A1-F6EECF244321}">
                <p14:modId xmlns:p14="http://schemas.microsoft.com/office/powerpoint/2010/main" val="2820413524"/>
              </p:ext>
            </p:extLst>
          </p:nvPr>
        </p:nvGraphicFramePr>
        <p:xfrm>
          <a:off x="0" y="1487836"/>
          <a:ext cx="12192000" cy="5370158"/>
        </p:xfrm>
        <a:graphic>
          <a:graphicData uri="http://schemas.openxmlformats.org/drawingml/2006/table">
            <a:tbl>
              <a:tblPr firstRow="1" bandRow="1">
                <a:tableStyleId>{21E4AEA4-8DFA-4A89-87EB-49C32662AFE0}</a:tableStyleId>
              </a:tblPr>
              <a:tblGrid>
                <a:gridCol w="4064000">
                  <a:extLst>
                    <a:ext uri="{9D8B030D-6E8A-4147-A177-3AD203B41FA5}">
                      <a16:colId xmlns:a16="http://schemas.microsoft.com/office/drawing/2014/main" val="521055297"/>
                    </a:ext>
                  </a:extLst>
                </a:gridCol>
                <a:gridCol w="4064000">
                  <a:extLst>
                    <a:ext uri="{9D8B030D-6E8A-4147-A177-3AD203B41FA5}">
                      <a16:colId xmlns:a16="http://schemas.microsoft.com/office/drawing/2014/main" val="3787927067"/>
                    </a:ext>
                  </a:extLst>
                </a:gridCol>
                <a:gridCol w="4064000">
                  <a:extLst>
                    <a:ext uri="{9D8B030D-6E8A-4147-A177-3AD203B41FA5}">
                      <a16:colId xmlns:a16="http://schemas.microsoft.com/office/drawing/2014/main" val="3641998407"/>
                    </a:ext>
                  </a:extLst>
                </a:gridCol>
              </a:tblGrid>
              <a:tr h="639155">
                <a:tc>
                  <a:txBody>
                    <a:bodyPr/>
                    <a:lstStyle/>
                    <a:p>
                      <a:r>
                        <a:rPr lang="en-US" dirty="0"/>
                        <a:t>Name</a:t>
                      </a:r>
                    </a:p>
                  </a:txBody>
                  <a:tcPr/>
                </a:tc>
                <a:tc>
                  <a:txBody>
                    <a:bodyPr/>
                    <a:lstStyle/>
                    <a:p>
                      <a:r>
                        <a:rPr lang="en-US" dirty="0"/>
                        <a:t>Label</a:t>
                      </a:r>
                    </a:p>
                  </a:txBody>
                  <a:tcPr/>
                </a:tc>
                <a:tc>
                  <a:txBody>
                    <a:bodyPr/>
                    <a:lstStyle/>
                    <a:p>
                      <a:r>
                        <a:rPr lang="en-US" dirty="0"/>
                        <a:t>Values</a:t>
                      </a:r>
                    </a:p>
                  </a:txBody>
                  <a:tcPr/>
                </a:tc>
                <a:extLst>
                  <a:ext uri="{0D108BD9-81ED-4DB2-BD59-A6C34878D82A}">
                    <a16:rowId xmlns:a16="http://schemas.microsoft.com/office/drawing/2014/main" val="2974204212"/>
                  </a:ext>
                </a:extLst>
              </a:tr>
              <a:tr h="525667">
                <a:tc>
                  <a:txBody>
                    <a:bodyPr/>
                    <a:lstStyle/>
                    <a:p>
                      <a:r>
                        <a:rPr lang="en-US" dirty="0"/>
                        <a:t>Training Set MAE</a:t>
                      </a:r>
                    </a:p>
                  </a:txBody>
                  <a:tcPr/>
                </a:tc>
                <a:tc>
                  <a:txBody>
                    <a:bodyPr/>
                    <a:lstStyle/>
                    <a:p>
                      <a:r>
                        <a:rPr lang="en-US" dirty="0" err="1"/>
                        <a:t>train_mae</a:t>
                      </a:r>
                      <a:endParaRPr lang="en-US" dirty="0"/>
                    </a:p>
                  </a:txBody>
                  <a:tcPr/>
                </a:tc>
                <a:tc>
                  <a:txBody>
                    <a:bodyPr/>
                    <a:lstStyle/>
                    <a:p>
                      <a:r>
                        <a:rPr lang="en-US" dirty="0"/>
                        <a:t>8.461944</a:t>
                      </a:r>
                    </a:p>
                  </a:txBody>
                  <a:tcPr/>
                </a:tc>
                <a:extLst>
                  <a:ext uri="{0D108BD9-81ED-4DB2-BD59-A6C34878D82A}">
                    <a16:rowId xmlns:a16="http://schemas.microsoft.com/office/drawing/2014/main" val="2220238382"/>
                  </a:ext>
                </a:extLst>
              </a:tr>
              <a:tr h="525667">
                <a:tc>
                  <a:txBody>
                    <a:bodyPr/>
                    <a:lstStyle/>
                    <a:p>
                      <a:r>
                        <a:rPr lang="en-US" dirty="0"/>
                        <a:t>Test Set MAE</a:t>
                      </a:r>
                    </a:p>
                  </a:txBody>
                  <a:tcPr/>
                </a:tc>
                <a:tc>
                  <a:txBody>
                    <a:bodyPr/>
                    <a:lstStyle/>
                    <a:p>
                      <a:r>
                        <a:rPr lang="en-US" dirty="0" err="1"/>
                        <a:t>test_mae</a:t>
                      </a:r>
                      <a:endParaRPr lang="en-US" dirty="0"/>
                    </a:p>
                  </a:txBody>
                  <a:tcPr/>
                </a:tc>
                <a:tc>
                  <a:txBody>
                    <a:bodyPr/>
                    <a:lstStyle/>
                    <a:p>
                      <a:r>
                        <a:rPr lang="en-US" dirty="0"/>
                        <a:t>8.372948</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66665225"/>
                  </a:ext>
                </a:extLst>
              </a:tr>
              <a:tr h="525667">
                <a:tc>
                  <a:txBody>
                    <a:bodyPr/>
                    <a:lstStyle/>
                    <a:p>
                      <a:r>
                        <a:rPr lang="en-US" dirty="0"/>
                        <a:t>MAE Difference</a:t>
                      </a:r>
                    </a:p>
                  </a:txBody>
                  <a:tcPr/>
                </a:tc>
                <a:tc>
                  <a:txBody>
                    <a:bodyPr/>
                    <a:lstStyle/>
                    <a:p>
                      <a:r>
                        <a:rPr lang="en-US" dirty="0" err="1"/>
                        <a:t>mae_diff</a:t>
                      </a:r>
                      <a:endParaRPr lang="en-US" dirty="0"/>
                    </a:p>
                  </a:txBody>
                  <a:tcPr/>
                </a:tc>
                <a:tc>
                  <a:txBody>
                    <a:bodyPr/>
                    <a:lstStyle/>
                    <a:p>
                      <a:r>
                        <a:rPr lang="en-US" b="1" dirty="0"/>
                        <a:t>0.08899679</a:t>
                      </a:r>
                    </a:p>
                  </a:txBody>
                  <a:tcPr>
                    <a:lnT w="12700" cap="flat" cmpd="sng" algn="ctr">
                      <a:solidFill>
                        <a:schemeClr val="tx1"/>
                      </a:solidFill>
                      <a:prstDash val="solid"/>
                      <a:round/>
                      <a:headEnd type="none" w="med" len="med"/>
                      <a:tailEnd type="none" w="med" len="med"/>
                    </a:lnT>
                    <a:solidFill>
                      <a:schemeClr val="accent2"/>
                    </a:solidFill>
                  </a:tcPr>
                </a:tc>
                <a:extLst>
                  <a:ext uri="{0D108BD9-81ED-4DB2-BD59-A6C34878D82A}">
                    <a16:rowId xmlns:a16="http://schemas.microsoft.com/office/drawing/2014/main" val="3225864674"/>
                  </a:ext>
                </a:extLst>
              </a:tr>
              <a:tr h="525667">
                <a:tc>
                  <a:txBody>
                    <a:bodyPr/>
                    <a:lstStyle/>
                    <a:p>
                      <a:r>
                        <a:rPr lang="en-US" dirty="0"/>
                        <a:t>Training Set R^2</a:t>
                      </a:r>
                    </a:p>
                  </a:txBody>
                  <a:tcPr/>
                </a:tc>
                <a:tc>
                  <a:txBody>
                    <a:bodyPr/>
                    <a:lstStyle/>
                    <a:p>
                      <a:r>
                        <a:rPr lang="en-US" dirty="0" err="1"/>
                        <a:t>train_rsq</a:t>
                      </a:r>
                      <a:endParaRPr lang="en-US" dirty="0"/>
                    </a:p>
                  </a:txBody>
                  <a:tcPr/>
                </a:tc>
                <a:tc>
                  <a:txBody>
                    <a:bodyPr/>
                    <a:lstStyle/>
                    <a:p>
                      <a:r>
                        <a:rPr lang="en-US" dirty="0"/>
                        <a:t>0.3926701</a:t>
                      </a:r>
                    </a:p>
                  </a:txBody>
                  <a:tcPr/>
                </a:tc>
                <a:extLst>
                  <a:ext uri="{0D108BD9-81ED-4DB2-BD59-A6C34878D82A}">
                    <a16:rowId xmlns:a16="http://schemas.microsoft.com/office/drawing/2014/main" val="3032913393"/>
                  </a:ext>
                </a:extLst>
              </a:tr>
              <a:tr h="525667">
                <a:tc>
                  <a:txBody>
                    <a:bodyPr/>
                    <a:lstStyle/>
                    <a:p>
                      <a:r>
                        <a:rPr lang="en-US" dirty="0"/>
                        <a:t>Test Set R^2</a:t>
                      </a:r>
                    </a:p>
                  </a:txBody>
                  <a:tcPr/>
                </a:tc>
                <a:tc>
                  <a:txBody>
                    <a:bodyPr/>
                    <a:lstStyle/>
                    <a:p>
                      <a:r>
                        <a:rPr lang="en-US" dirty="0" err="1"/>
                        <a:t>test_rsq</a:t>
                      </a:r>
                      <a:endParaRPr lang="en-US" dirty="0"/>
                    </a:p>
                  </a:txBody>
                  <a:tcPr/>
                </a:tc>
                <a:tc>
                  <a:txBody>
                    <a:bodyPr/>
                    <a:lstStyle/>
                    <a:p>
                      <a:r>
                        <a:rPr lang="en-US" dirty="0"/>
                        <a:t>0.4142107</a:t>
                      </a:r>
                    </a:p>
                  </a:txBody>
                  <a:tcPr/>
                </a:tc>
                <a:extLst>
                  <a:ext uri="{0D108BD9-81ED-4DB2-BD59-A6C34878D82A}">
                    <a16:rowId xmlns:a16="http://schemas.microsoft.com/office/drawing/2014/main" val="4280298158"/>
                  </a:ext>
                </a:extLst>
              </a:tr>
              <a:tr h="525667">
                <a:tc>
                  <a:txBody>
                    <a:bodyPr/>
                    <a:lstStyle/>
                    <a:p>
                      <a:r>
                        <a:rPr lang="en-US" dirty="0"/>
                        <a:t>R^2 Difference</a:t>
                      </a:r>
                    </a:p>
                  </a:txBody>
                  <a:tcPr/>
                </a:tc>
                <a:tc>
                  <a:txBody>
                    <a:bodyPr/>
                    <a:lstStyle/>
                    <a:p>
                      <a:r>
                        <a:rPr lang="en-US" dirty="0" err="1"/>
                        <a:t>rsquared_diff</a:t>
                      </a:r>
                      <a:endParaRPr lang="en-US" dirty="0"/>
                    </a:p>
                  </a:txBody>
                  <a:tcPr/>
                </a:tc>
                <a:tc>
                  <a:txBody>
                    <a:bodyPr/>
                    <a:lstStyle/>
                    <a:p>
                      <a:r>
                        <a:rPr lang="en-US" b="1" dirty="0"/>
                        <a:t>0.02154058</a:t>
                      </a:r>
                    </a:p>
                  </a:txBody>
                  <a:tcPr>
                    <a:solidFill>
                      <a:schemeClr val="accent2"/>
                    </a:solidFill>
                  </a:tcPr>
                </a:tc>
                <a:extLst>
                  <a:ext uri="{0D108BD9-81ED-4DB2-BD59-A6C34878D82A}">
                    <a16:rowId xmlns:a16="http://schemas.microsoft.com/office/drawing/2014/main" val="3144198554"/>
                  </a:ext>
                </a:extLst>
              </a:tr>
              <a:tr h="525667">
                <a:tc>
                  <a:txBody>
                    <a:bodyPr/>
                    <a:lstStyle/>
                    <a:p>
                      <a:r>
                        <a:rPr lang="en-US" dirty="0"/>
                        <a:t>Actual FWB from Training Set</a:t>
                      </a:r>
                    </a:p>
                  </a:txBody>
                  <a:tcPr/>
                </a:tc>
                <a:tc>
                  <a:txBody>
                    <a:bodyPr/>
                    <a:lstStyle/>
                    <a:p>
                      <a:r>
                        <a:rPr lang="en-US" dirty="0" err="1"/>
                        <a:t>actual_FWB</a:t>
                      </a:r>
                      <a:endParaRPr lang="en-US" dirty="0"/>
                    </a:p>
                  </a:txBody>
                  <a:tcPr/>
                </a:tc>
                <a:tc>
                  <a:txBody>
                    <a:bodyPr/>
                    <a:lstStyle/>
                    <a:p>
                      <a:r>
                        <a:rPr lang="en-US" dirty="0"/>
                        <a:t>25</a:t>
                      </a:r>
                    </a:p>
                  </a:txBody>
                  <a:tcPr/>
                </a:tc>
                <a:extLst>
                  <a:ext uri="{0D108BD9-81ED-4DB2-BD59-A6C34878D82A}">
                    <a16:rowId xmlns:a16="http://schemas.microsoft.com/office/drawing/2014/main" val="66908110"/>
                  </a:ext>
                </a:extLst>
              </a:tr>
              <a:tr h="525667">
                <a:tc>
                  <a:txBody>
                    <a:bodyPr/>
                    <a:lstStyle/>
                    <a:p>
                      <a:r>
                        <a:rPr lang="en-US" dirty="0"/>
                        <a:t>Predicted FWB</a:t>
                      </a:r>
                    </a:p>
                  </a:txBody>
                  <a:tcPr/>
                </a:tc>
                <a:tc>
                  <a:txBody>
                    <a:bodyPr/>
                    <a:lstStyle/>
                    <a:p>
                      <a:r>
                        <a:rPr lang="en-US" dirty="0" err="1"/>
                        <a:t>fit_FWB</a:t>
                      </a:r>
                      <a:endParaRPr lang="en-US" dirty="0"/>
                    </a:p>
                  </a:txBody>
                  <a:tcPr/>
                </a:tc>
                <a:tc>
                  <a:txBody>
                    <a:bodyPr/>
                    <a:lstStyle/>
                    <a:p>
                      <a:r>
                        <a:rPr lang="en-US" dirty="0"/>
                        <a:t>33.49863</a:t>
                      </a:r>
                    </a:p>
                  </a:txBody>
                  <a:tcPr/>
                </a:tc>
                <a:extLst>
                  <a:ext uri="{0D108BD9-81ED-4DB2-BD59-A6C34878D82A}">
                    <a16:rowId xmlns:a16="http://schemas.microsoft.com/office/drawing/2014/main" val="3432651183"/>
                  </a:ext>
                </a:extLst>
              </a:tr>
              <a:tr h="525667">
                <a:tc>
                  <a:txBody>
                    <a:bodyPr/>
                    <a:lstStyle/>
                    <a:p>
                      <a:r>
                        <a:rPr lang="en-US" dirty="0"/>
                        <a:t>FWB Residual</a:t>
                      </a:r>
                    </a:p>
                  </a:txBody>
                  <a:tcPr/>
                </a:tc>
                <a:tc>
                  <a:txBody>
                    <a:bodyPr/>
                    <a:lstStyle/>
                    <a:p>
                      <a:r>
                        <a:rPr lang="en-US" dirty="0" err="1"/>
                        <a:t>resid</a:t>
                      </a:r>
                      <a:endParaRPr lang="en-US" dirty="0"/>
                    </a:p>
                  </a:txBody>
                  <a:tcPr/>
                </a:tc>
                <a:tc>
                  <a:txBody>
                    <a:bodyPr/>
                    <a:lstStyle/>
                    <a:p>
                      <a:r>
                        <a:rPr lang="en-US" b="1" dirty="0"/>
                        <a:t>-8.49863</a:t>
                      </a:r>
                    </a:p>
                  </a:txBody>
                  <a:tcPr>
                    <a:solidFill>
                      <a:schemeClr val="accent2"/>
                    </a:solidFill>
                  </a:tcPr>
                </a:tc>
                <a:extLst>
                  <a:ext uri="{0D108BD9-81ED-4DB2-BD59-A6C34878D82A}">
                    <a16:rowId xmlns:a16="http://schemas.microsoft.com/office/drawing/2014/main" val="3967878411"/>
                  </a:ext>
                </a:extLst>
              </a:tr>
            </a:tbl>
          </a:graphicData>
        </a:graphic>
      </p:graphicFrame>
    </p:spTree>
    <p:extLst>
      <p:ext uri="{BB962C8B-B14F-4D97-AF65-F5344CB8AC3E}">
        <p14:creationId xmlns:p14="http://schemas.microsoft.com/office/powerpoint/2010/main" val="19573005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9D91DA-31E9-BA4F-9F15-EA947F1433FF}"/>
              </a:ext>
            </a:extLst>
          </p:cNvPr>
          <p:cNvSpPr>
            <a:spLocks noGrp="1"/>
          </p:cNvSpPr>
          <p:nvPr>
            <p:ph type="title"/>
          </p:nvPr>
        </p:nvSpPr>
        <p:spPr>
          <a:xfrm>
            <a:off x="3122263" y="2700866"/>
            <a:ext cx="5947474" cy="1456267"/>
          </a:xfrm>
        </p:spPr>
        <p:txBody>
          <a:bodyPr/>
          <a:lstStyle/>
          <a:p>
            <a:pPr algn="ctr"/>
            <a:r>
              <a:rPr lang="en-US" dirty="0" err="1">
                <a:latin typeface="Optima" panose="02000503060000020004" pitchFamily="2" charset="0"/>
              </a:rPr>
              <a:t>CHEcking</a:t>
            </a:r>
            <a:r>
              <a:rPr lang="en-US" dirty="0">
                <a:latin typeface="Optima" panose="02000503060000020004" pitchFamily="2" charset="0"/>
              </a:rPr>
              <a:t> assumptions of the final model</a:t>
            </a:r>
          </a:p>
        </p:txBody>
      </p:sp>
    </p:spTree>
    <p:extLst>
      <p:ext uri="{BB962C8B-B14F-4D97-AF65-F5344CB8AC3E}">
        <p14:creationId xmlns:p14="http://schemas.microsoft.com/office/powerpoint/2010/main" val="22187713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5D0AB9-712F-4C40-95AC-7C6BD2B2BC1D}"/>
              </a:ext>
            </a:extLst>
          </p:cNvPr>
          <p:cNvSpPr>
            <a:spLocks noGrp="1"/>
          </p:cNvSpPr>
          <p:nvPr>
            <p:ph type="title"/>
          </p:nvPr>
        </p:nvSpPr>
        <p:spPr/>
        <p:txBody>
          <a:bodyPr/>
          <a:lstStyle/>
          <a:p>
            <a:r>
              <a:rPr lang="en-US" dirty="0">
                <a:latin typeface="Optima" panose="02000503060000020004" pitchFamily="2" charset="0"/>
              </a:rPr>
              <a:t>FWBscore</a:t>
            </a:r>
          </a:p>
        </p:txBody>
      </p:sp>
      <p:pic>
        <p:nvPicPr>
          <p:cNvPr id="5" name="Picture 4">
            <a:extLst>
              <a:ext uri="{FF2B5EF4-FFF2-40B4-BE49-F238E27FC236}">
                <a16:creationId xmlns:a16="http://schemas.microsoft.com/office/drawing/2014/main" id="{8DD79D3B-E0FA-A340-AD14-26DA6B09537B}"/>
              </a:ext>
            </a:extLst>
          </p:cNvPr>
          <p:cNvPicPr>
            <a:picLocks noChangeAspect="1"/>
          </p:cNvPicPr>
          <p:nvPr/>
        </p:nvPicPr>
        <p:blipFill>
          <a:blip r:embed="rId2"/>
          <a:stretch>
            <a:fillRect/>
          </a:stretch>
        </p:blipFill>
        <p:spPr>
          <a:xfrm>
            <a:off x="3461000" y="1576528"/>
            <a:ext cx="7728775" cy="4671872"/>
          </a:xfrm>
          <a:prstGeom prst="rect">
            <a:avLst/>
          </a:prstGeom>
        </p:spPr>
      </p:pic>
    </p:spTree>
    <p:extLst>
      <p:ext uri="{BB962C8B-B14F-4D97-AF65-F5344CB8AC3E}">
        <p14:creationId xmlns:p14="http://schemas.microsoft.com/office/powerpoint/2010/main" val="39111338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5D0AB9-712F-4C40-95AC-7C6BD2B2BC1D}"/>
              </a:ext>
            </a:extLst>
          </p:cNvPr>
          <p:cNvSpPr>
            <a:spLocks noGrp="1"/>
          </p:cNvSpPr>
          <p:nvPr>
            <p:ph type="title"/>
          </p:nvPr>
        </p:nvSpPr>
        <p:spPr/>
        <p:txBody>
          <a:bodyPr/>
          <a:lstStyle/>
          <a:p>
            <a:r>
              <a:rPr lang="en-US" dirty="0">
                <a:latin typeface="Optima" panose="02000503060000020004" pitchFamily="2" charset="0"/>
              </a:rPr>
              <a:t>FWBscore</a:t>
            </a:r>
          </a:p>
        </p:txBody>
      </p:sp>
      <p:pic>
        <p:nvPicPr>
          <p:cNvPr id="4" name="Picture 3">
            <a:extLst>
              <a:ext uri="{FF2B5EF4-FFF2-40B4-BE49-F238E27FC236}">
                <a16:creationId xmlns:a16="http://schemas.microsoft.com/office/drawing/2014/main" id="{9CFE37C7-783C-844C-9B65-3A4D1A00C99F}"/>
              </a:ext>
            </a:extLst>
          </p:cNvPr>
          <p:cNvPicPr>
            <a:picLocks noChangeAspect="1"/>
          </p:cNvPicPr>
          <p:nvPr/>
        </p:nvPicPr>
        <p:blipFill>
          <a:blip r:embed="rId2"/>
          <a:stretch>
            <a:fillRect/>
          </a:stretch>
        </p:blipFill>
        <p:spPr>
          <a:xfrm>
            <a:off x="2948613" y="1704814"/>
            <a:ext cx="8557586" cy="4749911"/>
          </a:xfrm>
          <a:prstGeom prst="rect">
            <a:avLst/>
          </a:prstGeom>
        </p:spPr>
      </p:pic>
    </p:spTree>
    <p:extLst>
      <p:ext uri="{BB962C8B-B14F-4D97-AF65-F5344CB8AC3E}">
        <p14:creationId xmlns:p14="http://schemas.microsoft.com/office/powerpoint/2010/main" val="5077914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5D0AB9-712F-4C40-95AC-7C6BD2B2BC1D}"/>
              </a:ext>
            </a:extLst>
          </p:cNvPr>
          <p:cNvSpPr>
            <a:spLocks noGrp="1"/>
          </p:cNvSpPr>
          <p:nvPr>
            <p:ph type="title"/>
          </p:nvPr>
        </p:nvSpPr>
        <p:spPr/>
        <p:txBody>
          <a:bodyPr/>
          <a:lstStyle/>
          <a:p>
            <a:r>
              <a:rPr lang="en-US" dirty="0">
                <a:latin typeface="Optima" panose="02000503060000020004" pitchFamily="2" charset="0"/>
              </a:rPr>
              <a:t>FWBscore</a:t>
            </a:r>
          </a:p>
        </p:txBody>
      </p:sp>
      <p:graphicFrame>
        <p:nvGraphicFramePr>
          <p:cNvPr id="9" name="Table 8">
            <a:extLst>
              <a:ext uri="{FF2B5EF4-FFF2-40B4-BE49-F238E27FC236}">
                <a16:creationId xmlns:a16="http://schemas.microsoft.com/office/drawing/2014/main" id="{C24D3F19-00B6-0345-8ECC-F950AAC202D7}"/>
              </a:ext>
            </a:extLst>
          </p:cNvPr>
          <p:cNvGraphicFramePr>
            <a:graphicFrameLocks noGrp="1"/>
          </p:cNvGraphicFramePr>
          <p:nvPr>
            <p:extLst>
              <p:ext uri="{D42A27DB-BD31-4B8C-83A1-F6EECF244321}">
                <p14:modId xmlns:p14="http://schemas.microsoft.com/office/powerpoint/2010/main" val="1669900837"/>
              </p:ext>
            </p:extLst>
          </p:nvPr>
        </p:nvGraphicFramePr>
        <p:xfrm>
          <a:off x="2853410" y="1978043"/>
          <a:ext cx="8128000" cy="3708400"/>
        </p:xfrm>
        <a:graphic>
          <a:graphicData uri="http://schemas.openxmlformats.org/drawingml/2006/table">
            <a:tbl>
              <a:tblPr firstRow="1" bandRow="1">
                <a:tableStyleId>{073A0DAA-6AF3-43AB-8588-CEC1D06C72B9}</a:tableStyleId>
              </a:tblPr>
              <a:tblGrid>
                <a:gridCol w="4064000">
                  <a:extLst>
                    <a:ext uri="{9D8B030D-6E8A-4147-A177-3AD203B41FA5}">
                      <a16:colId xmlns:a16="http://schemas.microsoft.com/office/drawing/2014/main" val="3349403632"/>
                    </a:ext>
                  </a:extLst>
                </a:gridCol>
                <a:gridCol w="4064000">
                  <a:extLst>
                    <a:ext uri="{9D8B030D-6E8A-4147-A177-3AD203B41FA5}">
                      <a16:colId xmlns:a16="http://schemas.microsoft.com/office/drawing/2014/main" val="2335038283"/>
                    </a:ext>
                  </a:extLst>
                </a:gridCol>
              </a:tblGrid>
              <a:tr h="370840">
                <a:tc>
                  <a:txBody>
                    <a:bodyPr/>
                    <a:lstStyle/>
                    <a:p>
                      <a:r>
                        <a:rPr lang="en-US" dirty="0"/>
                        <a:t>Name</a:t>
                      </a:r>
                    </a:p>
                  </a:txBody>
                  <a:tcPr/>
                </a:tc>
                <a:tc>
                  <a:txBody>
                    <a:bodyPr/>
                    <a:lstStyle/>
                    <a:p>
                      <a:r>
                        <a:rPr lang="en-US" dirty="0"/>
                        <a:t>Value</a:t>
                      </a:r>
                    </a:p>
                  </a:txBody>
                  <a:tcPr/>
                </a:tc>
                <a:extLst>
                  <a:ext uri="{0D108BD9-81ED-4DB2-BD59-A6C34878D82A}">
                    <a16:rowId xmlns:a16="http://schemas.microsoft.com/office/drawing/2014/main" val="4159473285"/>
                  </a:ext>
                </a:extLst>
              </a:tr>
              <a:tr h="370840">
                <a:tc>
                  <a:txBody>
                    <a:bodyPr/>
                    <a:lstStyle/>
                    <a:p>
                      <a:r>
                        <a:rPr lang="en-US" dirty="0"/>
                        <a:t>Min</a:t>
                      </a:r>
                    </a:p>
                  </a:txBody>
                  <a:tcPr/>
                </a:tc>
                <a:tc>
                  <a:txBody>
                    <a:bodyPr/>
                    <a:lstStyle/>
                    <a:p>
                      <a:r>
                        <a:rPr lang="en-US" dirty="0"/>
                        <a:t>1</a:t>
                      </a:r>
                    </a:p>
                  </a:txBody>
                  <a:tcPr/>
                </a:tc>
                <a:extLst>
                  <a:ext uri="{0D108BD9-81ED-4DB2-BD59-A6C34878D82A}">
                    <a16:rowId xmlns:a16="http://schemas.microsoft.com/office/drawing/2014/main" val="323476508"/>
                  </a:ext>
                </a:extLst>
              </a:tr>
              <a:tr h="370840">
                <a:tc>
                  <a:txBody>
                    <a:bodyPr/>
                    <a:lstStyle/>
                    <a:p>
                      <a:r>
                        <a:rPr lang="en-US" dirty="0"/>
                        <a:t>1</a:t>
                      </a:r>
                      <a:r>
                        <a:rPr lang="en-US" baseline="30000" dirty="0"/>
                        <a:t>st</a:t>
                      </a:r>
                      <a:r>
                        <a:rPr lang="en-US" dirty="0"/>
                        <a:t> Quartile</a:t>
                      </a:r>
                    </a:p>
                  </a:txBody>
                  <a:tcPr/>
                </a:tc>
                <a:tc>
                  <a:txBody>
                    <a:bodyPr/>
                    <a:lstStyle/>
                    <a:p>
                      <a:r>
                        <a:rPr lang="en-US" dirty="0"/>
                        <a:t>36</a:t>
                      </a:r>
                    </a:p>
                  </a:txBody>
                  <a:tcPr/>
                </a:tc>
                <a:extLst>
                  <a:ext uri="{0D108BD9-81ED-4DB2-BD59-A6C34878D82A}">
                    <a16:rowId xmlns:a16="http://schemas.microsoft.com/office/drawing/2014/main" val="3256974217"/>
                  </a:ext>
                </a:extLst>
              </a:tr>
              <a:tr h="370840">
                <a:tc>
                  <a:txBody>
                    <a:bodyPr/>
                    <a:lstStyle/>
                    <a:p>
                      <a:r>
                        <a:rPr lang="en-US" dirty="0"/>
                        <a:t>Median</a:t>
                      </a:r>
                    </a:p>
                  </a:txBody>
                  <a:tcPr/>
                </a:tc>
                <a:tc>
                  <a:txBody>
                    <a:bodyPr/>
                    <a:lstStyle/>
                    <a:p>
                      <a:r>
                        <a:rPr lang="en-US" dirty="0"/>
                        <a:t>44</a:t>
                      </a:r>
                    </a:p>
                  </a:txBody>
                  <a:tcPr/>
                </a:tc>
                <a:extLst>
                  <a:ext uri="{0D108BD9-81ED-4DB2-BD59-A6C34878D82A}">
                    <a16:rowId xmlns:a16="http://schemas.microsoft.com/office/drawing/2014/main" val="1681661541"/>
                  </a:ext>
                </a:extLst>
              </a:tr>
              <a:tr h="370840">
                <a:tc>
                  <a:txBody>
                    <a:bodyPr/>
                    <a:lstStyle/>
                    <a:p>
                      <a:r>
                        <a:rPr lang="en-US" dirty="0"/>
                        <a:t>3</a:t>
                      </a:r>
                      <a:r>
                        <a:rPr lang="en-US" baseline="30000" dirty="0"/>
                        <a:t>rd</a:t>
                      </a:r>
                      <a:r>
                        <a:rPr lang="en-US" dirty="0"/>
                        <a:t> Quarter</a:t>
                      </a:r>
                    </a:p>
                  </a:txBody>
                  <a:tcPr/>
                </a:tc>
                <a:tc>
                  <a:txBody>
                    <a:bodyPr/>
                    <a:lstStyle/>
                    <a:p>
                      <a:r>
                        <a:rPr lang="en-US" dirty="0"/>
                        <a:t>44</a:t>
                      </a:r>
                    </a:p>
                  </a:txBody>
                  <a:tcPr/>
                </a:tc>
                <a:extLst>
                  <a:ext uri="{0D108BD9-81ED-4DB2-BD59-A6C34878D82A}">
                    <a16:rowId xmlns:a16="http://schemas.microsoft.com/office/drawing/2014/main" val="1956010669"/>
                  </a:ext>
                </a:extLst>
              </a:tr>
              <a:tr h="370840">
                <a:tc>
                  <a:txBody>
                    <a:bodyPr/>
                    <a:lstStyle/>
                    <a:p>
                      <a:r>
                        <a:rPr lang="en-US" dirty="0"/>
                        <a:t>Max</a:t>
                      </a:r>
                    </a:p>
                  </a:txBody>
                  <a:tcPr/>
                </a:tc>
                <a:tc>
                  <a:txBody>
                    <a:bodyPr/>
                    <a:lstStyle/>
                    <a:p>
                      <a:r>
                        <a:rPr lang="en-US" dirty="0"/>
                        <a:t>53</a:t>
                      </a:r>
                    </a:p>
                  </a:txBody>
                  <a:tcPr/>
                </a:tc>
                <a:extLst>
                  <a:ext uri="{0D108BD9-81ED-4DB2-BD59-A6C34878D82A}">
                    <a16:rowId xmlns:a16="http://schemas.microsoft.com/office/drawing/2014/main" val="4005816850"/>
                  </a:ext>
                </a:extLst>
              </a:tr>
              <a:tr h="370840">
                <a:tc>
                  <a:txBody>
                    <a:bodyPr/>
                    <a:lstStyle/>
                    <a:p>
                      <a:r>
                        <a:rPr lang="en-US" dirty="0"/>
                        <a:t>Mean</a:t>
                      </a:r>
                    </a:p>
                  </a:txBody>
                  <a:tcPr/>
                </a:tc>
                <a:tc>
                  <a:txBody>
                    <a:bodyPr/>
                    <a:lstStyle/>
                    <a:p>
                      <a:r>
                        <a:rPr lang="en-US" dirty="0"/>
                        <a:t>79</a:t>
                      </a:r>
                    </a:p>
                  </a:txBody>
                  <a:tcPr/>
                </a:tc>
                <a:extLst>
                  <a:ext uri="{0D108BD9-81ED-4DB2-BD59-A6C34878D82A}">
                    <a16:rowId xmlns:a16="http://schemas.microsoft.com/office/drawing/2014/main" val="4269895488"/>
                  </a:ext>
                </a:extLst>
              </a:tr>
              <a:tr h="370840">
                <a:tc>
                  <a:txBody>
                    <a:bodyPr/>
                    <a:lstStyle/>
                    <a:p>
                      <a:r>
                        <a:rPr lang="en-US" dirty="0"/>
                        <a:t>Standard Deviation</a:t>
                      </a:r>
                    </a:p>
                  </a:txBody>
                  <a:tcPr/>
                </a:tc>
                <a:tc>
                  <a:txBody>
                    <a:bodyPr/>
                    <a:lstStyle/>
                    <a:p>
                      <a:r>
                        <a:rPr lang="en-US" dirty="0"/>
                        <a:t>13.97729</a:t>
                      </a:r>
                    </a:p>
                  </a:txBody>
                  <a:tcPr/>
                </a:tc>
                <a:extLst>
                  <a:ext uri="{0D108BD9-81ED-4DB2-BD59-A6C34878D82A}">
                    <a16:rowId xmlns:a16="http://schemas.microsoft.com/office/drawing/2014/main" val="998257373"/>
                  </a:ext>
                </a:extLst>
              </a:tr>
              <a:tr h="370840">
                <a:tc>
                  <a:txBody>
                    <a:bodyPr/>
                    <a:lstStyle/>
                    <a:p>
                      <a:r>
                        <a:rPr lang="en-US" dirty="0"/>
                        <a:t>Skewness</a:t>
                      </a:r>
                    </a:p>
                  </a:txBody>
                  <a:tcPr/>
                </a:tc>
                <a:tc>
                  <a:txBody>
                    <a:bodyPr/>
                    <a:lstStyle/>
                    <a:p>
                      <a:r>
                        <a:rPr lang="en-US" dirty="0"/>
                        <a:t>-0.09243553</a:t>
                      </a:r>
                    </a:p>
                  </a:txBody>
                  <a:tcPr/>
                </a:tc>
                <a:extLst>
                  <a:ext uri="{0D108BD9-81ED-4DB2-BD59-A6C34878D82A}">
                    <a16:rowId xmlns:a16="http://schemas.microsoft.com/office/drawing/2014/main" val="2377575810"/>
                  </a:ext>
                </a:extLst>
              </a:tr>
              <a:tr h="370840">
                <a:tc>
                  <a:txBody>
                    <a:bodyPr/>
                    <a:lstStyle/>
                    <a:p>
                      <a:r>
                        <a:rPr lang="en-US" dirty="0"/>
                        <a:t>Kurtosis</a:t>
                      </a:r>
                    </a:p>
                  </a:txBody>
                  <a:tcPr/>
                </a:tc>
                <a:tc>
                  <a:txBody>
                    <a:bodyPr/>
                    <a:lstStyle/>
                    <a:p>
                      <a:r>
                        <a:rPr lang="en-US" dirty="0"/>
                        <a:t>3.159658</a:t>
                      </a:r>
                    </a:p>
                  </a:txBody>
                  <a:tcPr/>
                </a:tc>
                <a:extLst>
                  <a:ext uri="{0D108BD9-81ED-4DB2-BD59-A6C34878D82A}">
                    <a16:rowId xmlns:a16="http://schemas.microsoft.com/office/drawing/2014/main" val="1552011038"/>
                  </a:ext>
                </a:extLst>
              </a:tr>
            </a:tbl>
          </a:graphicData>
        </a:graphic>
      </p:graphicFrame>
    </p:spTree>
    <p:extLst>
      <p:ext uri="{BB962C8B-B14F-4D97-AF65-F5344CB8AC3E}">
        <p14:creationId xmlns:p14="http://schemas.microsoft.com/office/powerpoint/2010/main" val="33115360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939F0F-05C3-5C48-A5F1-A8D7D5938DA8}"/>
              </a:ext>
            </a:extLst>
          </p:cNvPr>
          <p:cNvSpPr>
            <a:spLocks noGrp="1"/>
          </p:cNvSpPr>
          <p:nvPr>
            <p:ph type="title"/>
          </p:nvPr>
        </p:nvSpPr>
        <p:spPr>
          <a:xfrm>
            <a:off x="685798" y="2164876"/>
            <a:ext cx="10131427" cy="2528248"/>
          </a:xfrm>
        </p:spPr>
        <p:txBody>
          <a:bodyPr>
            <a:normAutofit fontScale="90000"/>
          </a:bodyPr>
          <a:lstStyle/>
          <a:p>
            <a:pPr algn="ctr"/>
            <a:r>
              <a:rPr lang="en-US" i="1" dirty="0">
                <a:latin typeface="Optima" panose="02000503060000020004" pitchFamily="2" charset="0"/>
              </a:rPr>
              <a:t>How do Specific Psychological Differences* Impact an Individual’s Financial Well-Being?</a:t>
            </a:r>
            <a:br>
              <a:rPr lang="en-US" i="1" u="sng" dirty="0">
                <a:latin typeface="Optima" panose="02000503060000020004" pitchFamily="2" charset="0"/>
              </a:rPr>
            </a:br>
            <a:endParaRPr lang="en-US" dirty="0"/>
          </a:p>
        </p:txBody>
      </p:sp>
      <p:sp>
        <p:nvSpPr>
          <p:cNvPr id="3" name="Text Placeholder 2">
            <a:extLst>
              <a:ext uri="{FF2B5EF4-FFF2-40B4-BE49-F238E27FC236}">
                <a16:creationId xmlns:a16="http://schemas.microsoft.com/office/drawing/2014/main" id="{E520B777-1512-6C47-A068-0120AC969D47}"/>
              </a:ext>
            </a:extLst>
          </p:cNvPr>
          <p:cNvSpPr>
            <a:spLocks noGrp="1"/>
          </p:cNvSpPr>
          <p:nvPr>
            <p:ph type="body" idx="1"/>
          </p:nvPr>
        </p:nvSpPr>
        <p:spPr>
          <a:xfrm>
            <a:off x="1810603" y="6310013"/>
            <a:ext cx="8570794" cy="388961"/>
          </a:xfrm>
        </p:spPr>
        <p:txBody>
          <a:bodyPr>
            <a:normAutofit fontScale="40000" lnSpcReduction="20000"/>
          </a:bodyPr>
          <a:lstStyle/>
          <a:p>
            <a:r>
              <a:rPr lang="en-US" sz="3100" dirty="0">
                <a:latin typeface="Optima" panose="02000503060000020004" pitchFamily="2" charset="0"/>
              </a:rPr>
              <a:t>*For purpose of An all-inclusive research question, the cognitive nature of Financial knowledge has been framed as a Psychological characteristic</a:t>
            </a:r>
            <a:endParaRPr lang="en-US" dirty="0">
              <a:latin typeface="Optima" panose="02000503060000020004" pitchFamily="2" charset="0"/>
            </a:endParaRPr>
          </a:p>
        </p:txBody>
      </p:sp>
    </p:spTree>
    <p:extLst>
      <p:ext uri="{BB962C8B-B14F-4D97-AF65-F5344CB8AC3E}">
        <p14:creationId xmlns:p14="http://schemas.microsoft.com/office/powerpoint/2010/main" val="338247434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5D0AB9-712F-4C40-95AC-7C6BD2B2BC1D}"/>
              </a:ext>
            </a:extLst>
          </p:cNvPr>
          <p:cNvSpPr>
            <a:spLocks noGrp="1"/>
          </p:cNvSpPr>
          <p:nvPr>
            <p:ph type="title"/>
          </p:nvPr>
        </p:nvSpPr>
        <p:spPr/>
        <p:txBody>
          <a:bodyPr/>
          <a:lstStyle/>
          <a:p>
            <a:r>
              <a:rPr lang="en-US" dirty="0">
                <a:latin typeface="Optima" panose="02000503060000020004" pitchFamily="2" charset="0"/>
              </a:rPr>
              <a:t>LMSCORE</a:t>
            </a:r>
          </a:p>
        </p:txBody>
      </p:sp>
      <p:pic>
        <p:nvPicPr>
          <p:cNvPr id="3" name="Picture 2">
            <a:extLst>
              <a:ext uri="{FF2B5EF4-FFF2-40B4-BE49-F238E27FC236}">
                <a16:creationId xmlns:a16="http://schemas.microsoft.com/office/drawing/2014/main" id="{7F154DAA-1AF6-F240-B077-08EA97A89332}"/>
              </a:ext>
            </a:extLst>
          </p:cNvPr>
          <p:cNvPicPr>
            <a:picLocks noChangeAspect="1"/>
          </p:cNvPicPr>
          <p:nvPr/>
        </p:nvPicPr>
        <p:blipFill>
          <a:blip r:embed="rId2"/>
          <a:stretch>
            <a:fillRect/>
          </a:stretch>
        </p:blipFill>
        <p:spPr>
          <a:xfrm>
            <a:off x="3262069" y="1486719"/>
            <a:ext cx="8244130" cy="5030317"/>
          </a:xfrm>
          <a:prstGeom prst="rect">
            <a:avLst/>
          </a:prstGeom>
        </p:spPr>
      </p:pic>
      <p:graphicFrame>
        <p:nvGraphicFramePr>
          <p:cNvPr id="5" name="Table 4">
            <a:extLst>
              <a:ext uri="{FF2B5EF4-FFF2-40B4-BE49-F238E27FC236}">
                <a16:creationId xmlns:a16="http://schemas.microsoft.com/office/drawing/2014/main" id="{141D611D-ADC7-2D45-A278-81757963288A}"/>
              </a:ext>
            </a:extLst>
          </p:cNvPr>
          <p:cNvGraphicFramePr>
            <a:graphicFrameLocks noGrp="1"/>
          </p:cNvGraphicFramePr>
          <p:nvPr>
            <p:extLst>
              <p:ext uri="{D42A27DB-BD31-4B8C-83A1-F6EECF244321}">
                <p14:modId xmlns:p14="http://schemas.microsoft.com/office/powerpoint/2010/main" val="3166473724"/>
              </p:ext>
            </p:extLst>
          </p:nvPr>
        </p:nvGraphicFramePr>
        <p:xfrm>
          <a:off x="265193" y="2734445"/>
          <a:ext cx="2555500" cy="1729066"/>
        </p:xfrm>
        <a:graphic>
          <a:graphicData uri="http://schemas.openxmlformats.org/drawingml/2006/table">
            <a:tbl>
              <a:tblPr firstRow="1" bandRow="1">
                <a:tableStyleId>{21E4AEA4-8DFA-4A89-87EB-49C32662AFE0}</a:tableStyleId>
              </a:tblPr>
              <a:tblGrid>
                <a:gridCol w="1277750">
                  <a:extLst>
                    <a:ext uri="{9D8B030D-6E8A-4147-A177-3AD203B41FA5}">
                      <a16:colId xmlns:a16="http://schemas.microsoft.com/office/drawing/2014/main" val="2449288384"/>
                    </a:ext>
                  </a:extLst>
                </a:gridCol>
                <a:gridCol w="1277750">
                  <a:extLst>
                    <a:ext uri="{9D8B030D-6E8A-4147-A177-3AD203B41FA5}">
                      <a16:colId xmlns:a16="http://schemas.microsoft.com/office/drawing/2014/main" val="2504146078"/>
                    </a:ext>
                  </a:extLst>
                </a:gridCol>
              </a:tblGrid>
              <a:tr h="864533">
                <a:tc>
                  <a:txBody>
                    <a:bodyPr/>
                    <a:lstStyle/>
                    <a:p>
                      <a:r>
                        <a:rPr lang="en-US" dirty="0"/>
                        <a:t>Skewness</a:t>
                      </a:r>
                    </a:p>
                  </a:txBody>
                  <a:tcPr/>
                </a:tc>
                <a:tc>
                  <a:txBody>
                    <a:bodyPr/>
                    <a:lstStyle/>
                    <a:p>
                      <a:r>
                        <a:rPr lang="en-US" dirty="0"/>
                        <a:t>-1.448275</a:t>
                      </a:r>
                    </a:p>
                  </a:txBody>
                  <a:tcPr/>
                </a:tc>
                <a:extLst>
                  <a:ext uri="{0D108BD9-81ED-4DB2-BD59-A6C34878D82A}">
                    <a16:rowId xmlns:a16="http://schemas.microsoft.com/office/drawing/2014/main" val="1993266699"/>
                  </a:ext>
                </a:extLst>
              </a:tr>
              <a:tr h="864533">
                <a:tc>
                  <a:txBody>
                    <a:bodyPr/>
                    <a:lstStyle/>
                    <a:p>
                      <a:r>
                        <a:rPr lang="en-US" dirty="0"/>
                        <a:t>Kurtosis</a:t>
                      </a:r>
                    </a:p>
                  </a:txBody>
                  <a:tcPr/>
                </a:tc>
                <a:tc>
                  <a:txBody>
                    <a:bodyPr/>
                    <a:lstStyle/>
                    <a:p>
                      <a:r>
                        <a:rPr lang="en-US" dirty="0"/>
                        <a:t>4.308214</a:t>
                      </a:r>
                    </a:p>
                  </a:txBody>
                  <a:tcPr/>
                </a:tc>
                <a:extLst>
                  <a:ext uri="{0D108BD9-81ED-4DB2-BD59-A6C34878D82A}">
                    <a16:rowId xmlns:a16="http://schemas.microsoft.com/office/drawing/2014/main" val="3114177678"/>
                  </a:ext>
                </a:extLst>
              </a:tr>
            </a:tbl>
          </a:graphicData>
        </a:graphic>
      </p:graphicFrame>
    </p:spTree>
    <p:extLst>
      <p:ext uri="{BB962C8B-B14F-4D97-AF65-F5344CB8AC3E}">
        <p14:creationId xmlns:p14="http://schemas.microsoft.com/office/powerpoint/2010/main" val="29181736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103" name="Picture 102">
            <a:extLst>
              <a:ext uri="{FF2B5EF4-FFF2-40B4-BE49-F238E27FC236}">
                <a16:creationId xmlns:a16="http://schemas.microsoft.com/office/drawing/2014/main" id="{6AF6706C-CF07-43A1-BCC4-CBA5D33820D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E25D0AB9-712F-4C40-95AC-7C6BD2B2BC1D}"/>
              </a:ext>
            </a:extLst>
          </p:cNvPr>
          <p:cNvSpPr>
            <a:spLocks noGrp="1"/>
          </p:cNvSpPr>
          <p:nvPr>
            <p:ph type="title"/>
          </p:nvPr>
        </p:nvSpPr>
        <p:spPr>
          <a:xfrm>
            <a:off x="643464" y="639097"/>
            <a:ext cx="4789678" cy="3746634"/>
          </a:xfrm>
        </p:spPr>
        <p:txBody>
          <a:bodyPr vert="horz" lIns="91440" tIns="45720" rIns="91440" bIns="45720" rtlCol="0" anchor="b">
            <a:normAutofit/>
          </a:bodyPr>
          <a:lstStyle/>
          <a:p>
            <a:pPr algn="r"/>
            <a:r>
              <a:rPr lang="en-US" sz="4800" dirty="0"/>
              <a:t>LMSCORE vs. FWBSCORE</a:t>
            </a:r>
          </a:p>
        </p:txBody>
      </p:sp>
      <p:pic>
        <p:nvPicPr>
          <p:cNvPr id="3" name="Picture 2">
            <a:extLst>
              <a:ext uri="{FF2B5EF4-FFF2-40B4-BE49-F238E27FC236}">
                <a16:creationId xmlns:a16="http://schemas.microsoft.com/office/drawing/2014/main" id="{A74484C4-931E-C14B-A397-E005F3FA5FA4}"/>
              </a:ext>
            </a:extLst>
          </p:cNvPr>
          <p:cNvPicPr>
            <a:picLocks noChangeAspect="1"/>
          </p:cNvPicPr>
          <p:nvPr/>
        </p:nvPicPr>
        <p:blipFill>
          <a:blip r:embed="rId4"/>
          <a:stretch>
            <a:fillRect/>
          </a:stretch>
        </p:blipFill>
        <p:spPr>
          <a:xfrm>
            <a:off x="6076606" y="1757879"/>
            <a:ext cx="5471927" cy="3337875"/>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361992421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103" name="Picture 102">
            <a:extLst>
              <a:ext uri="{FF2B5EF4-FFF2-40B4-BE49-F238E27FC236}">
                <a16:creationId xmlns:a16="http://schemas.microsoft.com/office/drawing/2014/main" id="{6AF6706C-CF07-43A1-BCC4-CBA5D33820D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E25D0AB9-712F-4C40-95AC-7C6BD2B2BC1D}"/>
              </a:ext>
            </a:extLst>
          </p:cNvPr>
          <p:cNvSpPr>
            <a:spLocks noGrp="1"/>
          </p:cNvSpPr>
          <p:nvPr>
            <p:ph type="title"/>
          </p:nvPr>
        </p:nvSpPr>
        <p:spPr>
          <a:xfrm>
            <a:off x="643464" y="639097"/>
            <a:ext cx="4789678" cy="3746634"/>
          </a:xfrm>
        </p:spPr>
        <p:txBody>
          <a:bodyPr vert="horz" lIns="91440" tIns="45720" rIns="91440" bIns="45720" rtlCol="0" anchor="b">
            <a:normAutofit/>
          </a:bodyPr>
          <a:lstStyle/>
          <a:p>
            <a:pPr algn="r"/>
            <a:r>
              <a:rPr lang="en-US" sz="4800" dirty="0"/>
              <a:t>LMSCORE vs. FWBSCORE</a:t>
            </a:r>
          </a:p>
        </p:txBody>
      </p:sp>
      <p:graphicFrame>
        <p:nvGraphicFramePr>
          <p:cNvPr id="4" name="Table 3">
            <a:extLst>
              <a:ext uri="{FF2B5EF4-FFF2-40B4-BE49-F238E27FC236}">
                <a16:creationId xmlns:a16="http://schemas.microsoft.com/office/drawing/2014/main" id="{5748037B-C889-1C42-89CD-94E40ACF55CE}"/>
              </a:ext>
            </a:extLst>
          </p:cNvPr>
          <p:cNvGraphicFramePr>
            <a:graphicFrameLocks noGrp="1"/>
          </p:cNvGraphicFramePr>
          <p:nvPr>
            <p:extLst>
              <p:ext uri="{D42A27DB-BD31-4B8C-83A1-F6EECF244321}">
                <p14:modId xmlns:p14="http://schemas.microsoft.com/office/powerpoint/2010/main" val="3685502312"/>
              </p:ext>
            </p:extLst>
          </p:nvPr>
        </p:nvGraphicFramePr>
        <p:xfrm>
          <a:off x="6611748" y="639097"/>
          <a:ext cx="4401644" cy="5575447"/>
        </p:xfrm>
        <a:graphic>
          <a:graphicData uri="http://schemas.openxmlformats.org/drawingml/2006/table">
            <a:tbl>
              <a:tblPr firstRow="1" bandRow="1">
                <a:noFill/>
                <a:tableStyleId>{073A0DAA-6AF3-43AB-8588-CEC1D06C72B9}</a:tableStyleId>
              </a:tblPr>
              <a:tblGrid>
                <a:gridCol w="2200822">
                  <a:extLst>
                    <a:ext uri="{9D8B030D-6E8A-4147-A177-3AD203B41FA5}">
                      <a16:colId xmlns:a16="http://schemas.microsoft.com/office/drawing/2014/main" val="3786168325"/>
                    </a:ext>
                  </a:extLst>
                </a:gridCol>
                <a:gridCol w="2200822">
                  <a:extLst>
                    <a:ext uri="{9D8B030D-6E8A-4147-A177-3AD203B41FA5}">
                      <a16:colId xmlns:a16="http://schemas.microsoft.com/office/drawing/2014/main" val="1633261430"/>
                    </a:ext>
                  </a:extLst>
                </a:gridCol>
              </a:tblGrid>
              <a:tr h="694219">
                <a:tc>
                  <a:txBody>
                    <a:bodyPr/>
                    <a:lstStyle/>
                    <a:p>
                      <a:r>
                        <a:rPr lang="en-US" sz="2100">
                          <a:solidFill>
                            <a:schemeClr val="tx1">
                              <a:lumMod val="75000"/>
                              <a:lumOff val="25000"/>
                            </a:schemeClr>
                          </a:solidFill>
                        </a:rPr>
                        <a:t>Name</a:t>
                      </a:r>
                    </a:p>
                  </a:txBody>
                  <a:tcPr marL="271179" marR="162707" marT="162707" marB="162707">
                    <a:lnL w="12700" cmpd="sng">
                      <a:noFill/>
                      <a:prstDash val="solid"/>
                    </a:lnL>
                    <a:lnR w="12700" cmpd="sng">
                      <a:noFill/>
                      <a:prstDash val="solid"/>
                    </a:lnR>
                    <a:lnT w="19050" cap="flat" cmpd="sng" algn="ctr">
                      <a:solidFill>
                        <a:srgbClr val="8F9A9D">
                          <a:alpha val="60000"/>
                        </a:srgbClr>
                      </a:solidFill>
                      <a:prstDash val="solid"/>
                    </a:lnT>
                    <a:lnB w="12700" cmpd="sng">
                      <a:noFill/>
                      <a:prstDash val="solid"/>
                    </a:lnB>
                    <a:noFill/>
                  </a:tcPr>
                </a:tc>
                <a:tc>
                  <a:txBody>
                    <a:bodyPr/>
                    <a:lstStyle/>
                    <a:p>
                      <a:r>
                        <a:rPr lang="en-US" sz="2100">
                          <a:solidFill>
                            <a:schemeClr val="tx1">
                              <a:lumMod val="75000"/>
                              <a:lumOff val="25000"/>
                            </a:schemeClr>
                          </a:solidFill>
                        </a:rPr>
                        <a:t>Value</a:t>
                      </a:r>
                    </a:p>
                  </a:txBody>
                  <a:tcPr marL="271179" marR="162707" marT="162707" marB="162707">
                    <a:lnL w="12700" cmpd="sng">
                      <a:noFill/>
                      <a:prstDash val="solid"/>
                    </a:lnL>
                    <a:lnR w="12700" cmpd="sng">
                      <a:noFill/>
                      <a:prstDash val="solid"/>
                    </a:lnR>
                    <a:lnT w="19050" cap="flat" cmpd="sng" algn="ctr">
                      <a:solidFill>
                        <a:srgbClr val="8F9A9D">
                          <a:alpha val="60000"/>
                        </a:srgbClr>
                      </a:solidFill>
                      <a:prstDash val="solid"/>
                    </a:lnT>
                    <a:lnB w="12700" cmpd="sng">
                      <a:noFill/>
                      <a:prstDash val="solid"/>
                    </a:lnB>
                    <a:noFill/>
                  </a:tcPr>
                </a:tc>
                <a:extLst>
                  <a:ext uri="{0D108BD9-81ED-4DB2-BD59-A6C34878D82A}">
                    <a16:rowId xmlns:a16="http://schemas.microsoft.com/office/drawing/2014/main" val="3642068119"/>
                  </a:ext>
                </a:extLst>
              </a:tr>
              <a:tr h="578516">
                <a:tc>
                  <a:txBody>
                    <a:bodyPr/>
                    <a:lstStyle/>
                    <a:p>
                      <a:r>
                        <a:rPr lang="en-US" sz="1700">
                          <a:solidFill>
                            <a:schemeClr val="tx1">
                              <a:lumMod val="75000"/>
                              <a:lumOff val="25000"/>
                            </a:schemeClr>
                          </a:solidFill>
                        </a:rPr>
                        <a:t>R</a:t>
                      </a:r>
                    </a:p>
                  </a:txBody>
                  <a:tcPr marL="271179" marR="141013" marT="141013" marB="141013">
                    <a:lnL w="12700" cmpd="sng">
                      <a:noFill/>
                      <a:prstDash val="solid"/>
                    </a:lnL>
                    <a:lnR w="12700" cmpd="sng">
                      <a:noFill/>
                      <a:prstDash val="solid"/>
                    </a:lnR>
                    <a:lnT w="12700" cmpd="sng">
                      <a:noFill/>
                      <a:prstDash val="solid"/>
                    </a:lnT>
                    <a:lnB w="19050" cap="flat" cmpd="sng" algn="ctr">
                      <a:solidFill>
                        <a:srgbClr val="FFFFFF"/>
                      </a:solidFill>
                      <a:prstDash val="solid"/>
                    </a:lnB>
                    <a:solidFill>
                      <a:srgbClr val="B4BCBE">
                        <a:alpha val="34902"/>
                      </a:srgbClr>
                    </a:solidFill>
                  </a:tcPr>
                </a:tc>
                <a:tc>
                  <a:txBody>
                    <a:bodyPr/>
                    <a:lstStyle/>
                    <a:p>
                      <a:r>
                        <a:rPr lang="en-US" sz="1700">
                          <a:solidFill>
                            <a:schemeClr val="tx1">
                              <a:lumMod val="75000"/>
                              <a:lumOff val="25000"/>
                            </a:schemeClr>
                          </a:solidFill>
                        </a:rPr>
                        <a:t>0.2307611</a:t>
                      </a:r>
                    </a:p>
                  </a:txBody>
                  <a:tcPr marL="271179" marR="141013" marT="141013" marB="141013">
                    <a:lnL w="12700" cmpd="sng">
                      <a:noFill/>
                      <a:prstDash val="solid"/>
                    </a:lnL>
                    <a:lnR w="12700" cmpd="sng">
                      <a:noFill/>
                      <a:prstDash val="solid"/>
                    </a:lnR>
                    <a:lnT w="12700" cmpd="sng">
                      <a:noFill/>
                      <a:prstDash val="solid"/>
                    </a:lnT>
                    <a:lnB w="19050" cap="flat" cmpd="sng" algn="ctr">
                      <a:solidFill>
                        <a:srgbClr val="FFFFFF"/>
                      </a:solidFill>
                      <a:prstDash val="solid"/>
                    </a:lnB>
                    <a:solidFill>
                      <a:srgbClr val="B4BCBE">
                        <a:alpha val="34902"/>
                      </a:srgbClr>
                    </a:solidFill>
                  </a:tcPr>
                </a:tc>
                <a:extLst>
                  <a:ext uri="{0D108BD9-81ED-4DB2-BD59-A6C34878D82A}">
                    <a16:rowId xmlns:a16="http://schemas.microsoft.com/office/drawing/2014/main" val="4191560744"/>
                  </a:ext>
                </a:extLst>
              </a:tr>
              <a:tr h="578516">
                <a:tc>
                  <a:txBody>
                    <a:bodyPr/>
                    <a:lstStyle/>
                    <a:p>
                      <a:r>
                        <a:rPr lang="en-US" sz="1700">
                          <a:solidFill>
                            <a:schemeClr val="tx1">
                              <a:lumMod val="75000"/>
                              <a:lumOff val="25000"/>
                            </a:schemeClr>
                          </a:solidFill>
                        </a:rPr>
                        <a:t>Min</a:t>
                      </a:r>
                    </a:p>
                  </a:txBody>
                  <a:tcPr marL="271179" marR="141013" marT="141013" marB="141013">
                    <a:lnL w="12700" cmpd="sng">
                      <a:noFill/>
                      <a:prstDash val="solid"/>
                    </a:lnL>
                    <a:lnR w="12700" cmpd="sng">
                      <a:noFill/>
                      <a:prstDash val="solid"/>
                    </a:lnR>
                    <a:lnT w="19050" cap="flat" cmpd="sng" algn="ctr">
                      <a:solidFill>
                        <a:srgbClr val="FFFFFF"/>
                      </a:solidFill>
                      <a:prstDash val="solid"/>
                    </a:lnT>
                    <a:lnB w="19050" cap="flat" cmpd="sng" algn="ctr">
                      <a:solidFill>
                        <a:srgbClr val="FFFFFF"/>
                      </a:solidFill>
                      <a:prstDash val="solid"/>
                    </a:lnB>
                    <a:solidFill>
                      <a:srgbClr val="B4BCBE">
                        <a:alpha val="34902"/>
                      </a:srgbClr>
                    </a:solidFill>
                  </a:tcPr>
                </a:tc>
                <a:tc>
                  <a:txBody>
                    <a:bodyPr/>
                    <a:lstStyle/>
                    <a:p>
                      <a:r>
                        <a:rPr lang="en-US" sz="1700">
                          <a:solidFill>
                            <a:schemeClr val="tx1">
                              <a:lumMod val="75000"/>
                              <a:lumOff val="25000"/>
                            </a:schemeClr>
                          </a:solidFill>
                        </a:rPr>
                        <a:t>0</a:t>
                      </a:r>
                    </a:p>
                  </a:txBody>
                  <a:tcPr marL="271179" marR="141013" marT="141013" marB="141013">
                    <a:lnL w="12700" cmpd="sng">
                      <a:noFill/>
                      <a:prstDash val="solid"/>
                    </a:lnL>
                    <a:lnR w="12700" cmpd="sng">
                      <a:noFill/>
                      <a:prstDash val="solid"/>
                    </a:lnR>
                    <a:lnT w="19050" cap="flat" cmpd="sng" algn="ctr">
                      <a:solidFill>
                        <a:srgbClr val="FFFFFF"/>
                      </a:solidFill>
                      <a:prstDash val="solid"/>
                    </a:lnT>
                    <a:lnB w="19050" cap="flat" cmpd="sng" algn="ctr">
                      <a:solidFill>
                        <a:srgbClr val="FFFFFF"/>
                      </a:solidFill>
                      <a:prstDash val="solid"/>
                    </a:lnB>
                    <a:solidFill>
                      <a:srgbClr val="B4BCBE">
                        <a:alpha val="34902"/>
                      </a:srgbClr>
                    </a:solidFill>
                  </a:tcPr>
                </a:tc>
                <a:extLst>
                  <a:ext uri="{0D108BD9-81ED-4DB2-BD59-A6C34878D82A}">
                    <a16:rowId xmlns:a16="http://schemas.microsoft.com/office/drawing/2014/main" val="1583829788"/>
                  </a:ext>
                </a:extLst>
              </a:tr>
              <a:tr h="578516">
                <a:tc>
                  <a:txBody>
                    <a:bodyPr/>
                    <a:lstStyle/>
                    <a:p>
                      <a:r>
                        <a:rPr lang="en-US" sz="1700">
                          <a:solidFill>
                            <a:schemeClr val="tx1">
                              <a:lumMod val="75000"/>
                              <a:lumOff val="25000"/>
                            </a:schemeClr>
                          </a:solidFill>
                        </a:rPr>
                        <a:t>1</a:t>
                      </a:r>
                      <a:r>
                        <a:rPr lang="en-US" sz="1700" baseline="30000">
                          <a:solidFill>
                            <a:schemeClr val="tx1">
                              <a:lumMod val="75000"/>
                              <a:lumOff val="25000"/>
                            </a:schemeClr>
                          </a:solidFill>
                        </a:rPr>
                        <a:t>st</a:t>
                      </a:r>
                      <a:r>
                        <a:rPr lang="en-US" sz="1700">
                          <a:solidFill>
                            <a:schemeClr val="tx1">
                              <a:lumMod val="75000"/>
                              <a:lumOff val="25000"/>
                            </a:schemeClr>
                          </a:solidFill>
                        </a:rPr>
                        <a:t> Quartile</a:t>
                      </a:r>
                    </a:p>
                  </a:txBody>
                  <a:tcPr marL="271179" marR="141013" marT="141013" marB="141013">
                    <a:lnL w="12700" cmpd="sng">
                      <a:noFill/>
                      <a:prstDash val="solid"/>
                    </a:lnL>
                    <a:lnR w="12700" cmpd="sng">
                      <a:noFill/>
                      <a:prstDash val="solid"/>
                    </a:lnR>
                    <a:lnT w="19050" cap="flat" cmpd="sng" algn="ctr">
                      <a:solidFill>
                        <a:srgbClr val="FFFFFF"/>
                      </a:solidFill>
                      <a:prstDash val="solid"/>
                    </a:lnT>
                    <a:lnB w="19050" cap="flat" cmpd="sng" algn="ctr">
                      <a:solidFill>
                        <a:srgbClr val="FFFFFF"/>
                      </a:solidFill>
                      <a:prstDash val="solid"/>
                    </a:lnB>
                    <a:solidFill>
                      <a:srgbClr val="B4BCBE">
                        <a:alpha val="34902"/>
                      </a:srgbClr>
                    </a:solidFill>
                  </a:tcPr>
                </a:tc>
                <a:tc>
                  <a:txBody>
                    <a:bodyPr/>
                    <a:lstStyle/>
                    <a:p>
                      <a:r>
                        <a:rPr lang="en-US" sz="1700">
                          <a:solidFill>
                            <a:schemeClr val="tx1">
                              <a:lumMod val="75000"/>
                              <a:lumOff val="25000"/>
                            </a:schemeClr>
                          </a:solidFill>
                        </a:rPr>
                        <a:t>2</a:t>
                      </a:r>
                    </a:p>
                  </a:txBody>
                  <a:tcPr marL="271179" marR="141013" marT="141013" marB="141013">
                    <a:lnL w="12700" cmpd="sng">
                      <a:noFill/>
                      <a:prstDash val="solid"/>
                    </a:lnL>
                    <a:lnR w="12700" cmpd="sng">
                      <a:noFill/>
                      <a:prstDash val="solid"/>
                    </a:lnR>
                    <a:lnT w="19050" cap="flat" cmpd="sng" algn="ctr">
                      <a:solidFill>
                        <a:srgbClr val="FFFFFF"/>
                      </a:solidFill>
                      <a:prstDash val="solid"/>
                    </a:lnT>
                    <a:lnB w="19050" cap="flat" cmpd="sng" algn="ctr">
                      <a:solidFill>
                        <a:srgbClr val="FFFFFF"/>
                      </a:solidFill>
                      <a:prstDash val="solid"/>
                    </a:lnB>
                    <a:solidFill>
                      <a:srgbClr val="B4BCBE">
                        <a:alpha val="34902"/>
                      </a:srgbClr>
                    </a:solidFill>
                  </a:tcPr>
                </a:tc>
                <a:extLst>
                  <a:ext uri="{0D108BD9-81ED-4DB2-BD59-A6C34878D82A}">
                    <a16:rowId xmlns:a16="http://schemas.microsoft.com/office/drawing/2014/main" val="3461566329"/>
                  </a:ext>
                </a:extLst>
              </a:tr>
              <a:tr h="578516">
                <a:tc>
                  <a:txBody>
                    <a:bodyPr/>
                    <a:lstStyle/>
                    <a:p>
                      <a:r>
                        <a:rPr lang="en-US" sz="1700">
                          <a:solidFill>
                            <a:schemeClr val="tx1">
                              <a:lumMod val="75000"/>
                              <a:lumOff val="25000"/>
                            </a:schemeClr>
                          </a:solidFill>
                        </a:rPr>
                        <a:t>Median</a:t>
                      </a:r>
                    </a:p>
                  </a:txBody>
                  <a:tcPr marL="271179" marR="141013" marT="141013" marB="141013">
                    <a:lnL w="12700" cmpd="sng">
                      <a:noFill/>
                      <a:prstDash val="solid"/>
                    </a:lnL>
                    <a:lnR w="12700" cmpd="sng">
                      <a:noFill/>
                      <a:prstDash val="solid"/>
                    </a:lnR>
                    <a:lnT w="19050" cap="flat" cmpd="sng" algn="ctr">
                      <a:solidFill>
                        <a:srgbClr val="FFFFFF"/>
                      </a:solidFill>
                      <a:prstDash val="solid"/>
                    </a:lnT>
                    <a:lnB w="19050" cap="flat" cmpd="sng" algn="ctr">
                      <a:solidFill>
                        <a:srgbClr val="FFFFFF"/>
                      </a:solidFill>
                      <a:prstDash val="solid"/>
                    </a:lnB>
                    <a:solidFill>
                      <a:srgbClr val="B4BCBE">
                        <a:alpha val="34902"/>
                      </a:srgbClr>
                    </a:solidFill>
                  </a:tcPr>
                </a:tc>
                <a:tc>
                  <a:txBody>
                    <a:bodyPr/>
                    <a:lstStyle/>
                    <a:p>
                      <a:r>
                        <a:rPr lang="en-US" sz="1700">
                          <a:solidFill>
                            <a:schemeClr val="tx1">
                              <a:lumMod val="75000"/>
                              <a:lumOff val="25000"/>
                            </a:schemeClr>
                          </a:solidFill>
                        </a:rPr>
                        <a:t>3</a:t>
                      </a:r>
                    </a:p>
                  </a:txBody>
                  <a:tcPr marL="271179" marR="141013" marT="141013" marB="141013">
                    <a:lnL w="12700" cmpd="sng">
                      <a:noFill/>
                      <a:prstDash val="solid"/>
                    </a:lnL>
                    <a:lnR w="12700" cmpd="sng">
                      <a:noFill/>
                      <a:prstDash val="solid"/>
                    </a:lnR>
                    <a:lnT w="19050" cap="flat" cmpd="sng" algn="ctr">
                      <a:solidFill>
                        <a:srgbClr val="FFFFFF"/>
                      </a:solidFill>
                      <a:prstDash val="solid"/>
                    </a:lnT>
                    <a:lnB w="19050" cap="flat" cmpd="sng" algn="ctr">
                      <a:solidFill>
                        <a:srgbClr val="FFFFFF"/>
                      </a:solidFill>
                      <a:prstDash val="solid"/>
                    </a:lnB>
                    <a:solidFill>
                      <a:srgbClr val="B4BCBE">
                        <a:alpha val="34902"/>
                      </a:srgbClr>
                    </a:solidFill>
                  </a:tcPr>
                </a:tc>
                <a:extLst>
                  <a:ext uri="{0D108BD9-81ED-4DB2-BD59-A6C34878D82A}">
                    <a16:rowId xmlns:a16="http://schemas.microsoft.com/office/drawing/2014/main" val="2907555003"/>
                  </a:ext>
                </a:extLst>
              </a:tr>
              <a:tr h="578516">
                <a:tc>
                  <a:txBody>
                    <a:bodyPr/>
                    <a:lstStyle/>
                    <a:p>
                      <a:r>
                        <a:rPr lang="en-US" sz="1700">
                          <a:solidFill>
                            <a:schemeClr val="tx1">
                              <a:lumMod val="75000"/>
                              <a:lumOff val="25000"/>
                            </a:schemeClr>
                          </a:solidFill>
                        </a:rPr>
                        <a:t>Mean</a:t>
                      </a:r>
                    </a:p>
                  </a:txBody>
                  <a:tcPr marL="271179" marR="141013" marT="141013" marB="141013">
                    <a:lnL w="12700" cmpd="sng">
                      <a:noFill/>
                      <a:prstDash val="solid"/>
                    </a:lnL>
                    <a:lnR w="12700" cmpd="sng">
                      <a:noFill/>
                      <a:prstDash val="solid"/>
                    </a:lnR>
                    <a:lnT w="19050" cap="flat" cmpd="sng" algn="ctr">
                      <a:solidFill>
                        <a:srgbClr val="FFFFFF"/>
                      </a:solidFill>
                      <a:prstDash val="solid"/>
                    </a:lnT>
                    <a:lnB w="19050" cap="flat" cmpd="sng" algn="ctr">
                      <a:solidFill>
                        <a:srgbClr val="FFFFFF"/>
                      </a:solidFill>
                      <a:prstDash val="solid"/>
                    </a:lnB>
                    <a:solidFill>
                      <a:srgbClr val="B4BCBE">
                        <a:alpha val="34902"/>
                      </a:srgbClr>
                    </a:solidFill>
                  </a:tcPr>
                </a:tc>
                <a:tc>
                  <a:txBody>
                    <a:bodyPr/>
                    <a:lstStyle/>
                    <a:p>
                      <a:r>
                        <a:rPr lang="en-US" sz="1700">
                          <a:solidFill>
                            <a:schemeClr val="tx1">
                              <a:lumMod val="75000"/>
                              <a:lumOff val="25000"/>
                            </a:schemeClr>
                          </a:solidFill>
                        </a:rPr>
                        <a:t>2.508</a:t>
                      </a:r>
                    </a:p>
                  </a:txBody>
                  <a:tcPr marL="271179" marR="141013" marT="141013" marB="141013">
                    <a:lnL w="12700" cmpd="sng">
                      <a:noFill/>
                      <a:prstDash val="solid"/>
                    </a:lnL>
                    <a:lnR w="12700" cmpd="sng">
                      <a:noFill/>
                      <a:prstDash val="solid"/>
                    </a:lnR>
                    <a:lnT w="19050" cap="flat" cmpd="sng" algn="ctr">
                      <a:solidFill>
                        <a:srgbClr val="FFFFFF"/>
                      </a:solidFill>
                      <a:prstDash val="solid"/>
                    </a:lnT>
                    <a:lnB w="19050" cap="flat" cmpd="sng" algn="ctr">
                      <a:solidFill>
                        <a:srgbClr val="FFFFFF"/>
                      </a:solidFill>
                      <a:prstDash val="solid"/>
                    </a:lnB>
                    <a:solidFill>
                      <a:srgbClr val="B4BCBE">
                        <a:alpha val="34902"/>
                      </a:srgbClr>
                    </a:solidFill>
                  </a:tcPr>
                </a:tc>
                <a:extLst>
                  <a:ext uri="{0D108BD9-81ED-4DB2-BD59-A6C34878D82A}">
                    <a16:rowId xmlns:a16="http://schemas.microsoft.com/office/drawing/2014/main" val="3381788137"/>
                  </a:ext>
                </a:extLst>
              </a:tr>
              <a:tr h="578516">
                <a:tc>
                  <a:txBody>
                    <a:bodyPr/>
                    <a:lstStyle/>
                    <a:p>
                      <a:r>
                        <a:rPr lang="en-US" sz="1700">
                          <a:solidFill>
                            <a:schemeClr val="tx1">
                              <a:lumMod val="75000"/>
                              <a:lumOff val="25000"/>
                            </a:schemeClr>
                          </a:solidFill>
                        </a:rPr>
                        <a:t>3</a:t>
                      </a:r>
                      <a:r>
                        <a:rPr lang="en-US" sz="1700" baseline="30000">
                          <a:solidFill>
                            <a:schemeClr val="tx1">
                              <a:lumMod val="75000"/>
                              <a:lumOff val="25000"/>
                            </a:schemeClr>
                          </a:solidFill>
                        </a:rPr>
                        <a:t>rd</a:t>
                      </a:r>
                      <a:r>
                        <a:rPr lang="en-US" sz="1700">
                          <a:solidFill>
                            <a:schemeClr val="tx1">
                              <a:lumMod val="75000"/>
                              <a:lumOff val="25000"/>
                            </a:schemeClr>
                          </a:solidFill>
                        </a:rPr>
                        <a:t> Quartile</a:t>
                      </a:r>
                    </a:p>
                  </a:txBody>
                  <a:tcPr marL="271179" marR="141013" marT="141013" marB="141013">
                    <a:lnL w="12700" cmpd="sng">
                      <a:noFill/>
                      <a:prstDash val="solid"/>
                    </a:lnL>
                    <a:lnR w="12700" cmpd="sng">
                      <a:noFill/>
                      <a:prstDash val="solid"/>
                    </a:lnR>
                    <a:lnT w="19050" cap="flat" cmpd="sng" algn="ctr">
                      <a:solidFill>
                        <a:srgbClr val="FFFFFF"/>
                      </a:solidFill>
                      <a:prstDash val="solid"/>
                    </a:lnT>
                    <a:lnB w="19050" cap="flat" cmpd="sng" algn="ctr">
                      <a:solidFill>
                        <a:srgbClr val="FFFFFF"/>
                      </a:solidFill>
                      <a:prstDash val="solid"/>
                    </a:lnB>
                    <a:solidFill>
                      <a:srgbClr val="B4BCBE">
                        <a:alpha val="34902"/>
                      </a:srgbClr>
                    </a:solidFill>
                  </a:tcPr>
                </a:tc>
                <a:tc>
                  <a:txBody>
                    <a:bodyPr/>
                    <a:lstStyle/>
                    <a:p>
                      <a:r>
                        <a:rPr lang="en-US" sz="1700">
                          <a:solidFill>
                            <a:schemeClr val="tx1">
                              <a:lumMod val="75000"/>
                              <a:lumOff val="25000"/>
                            </a:schemeClr>
                          </a:solidFill>
                        </a:rPr>
                        <a:t>3</a:t>
                      </a:r>
                    </a:p>
                  </a:txBody>
                  <a:tcPr marL="271179" marR="141013" marT="141013" marB="141013">
                    <a:lnL w="12700" cmpd="sng">
                      <a:noFill/>
                      <a:prstDash val="solid"/>
                    </a:lnL>
                    <a:lnR w="12700" cmpd="sng">
                      <a:noFill/>
                      <a:prstDash val="solid"/>
                    </a:lnR>
                    <a:lnT w="19050" cap="flat" cmpd="sng" algn="ctr">
                      <a:solidFill>
                        <a:srgbClr val="FFFFFF"/>
                      </a:solidFill>
                      <a:prstDash val="solid"/>
                    </a:lnT>
                    <a:lnB w="19050" cap="flat" cmpd="sng" algn="ctr">
                      <a:solidFill>
                        <a:srgbClr val="FFFFFF"/>
                      </a:solidFill>
                      <a:prstDash val="solid"/>
                    </a:lnB>
                    <a:solidFill>
                      <a:srgbClr val="B4BCBE">
                        <a:alpha val="34902"/>
                      </a:srgbClr>
                    </a:solidFill>
                  </a:tcPr>
                </a:tc>
                <a:extLst>
                  <a:ext uri="{0D108BD9-81ED-4DB2-BD59-A6C34878D82A}">
                    <a16:rowId xmlns:a16="http://schemas.microsoft.com/office/drawing/2014/main" val="2331980447"/>
                  </a:ext>
                </a:extLst>
              </a:tr>
              <a:tr h="578516">
                <a:tc>
                  <a:txBody>
                    <a:bodyPr/>
                    <a:lstStyle/>
                    <a:p>
                      <a:r>
                        <a:rPr lang="en-US" sz="1700">
                          <a:solidFill>
                            <a:schemeClr val="tx1">
                              <a:lumMod val="75000"/>
                              <a:lumOff val="25000"/>
                            </a:schemeClr>
                          </a:solidFill>
                        </a:rPr>
                        <a:t>Max</a:t>
                      </a:r>
                    </a:p>
                  </a:txBody>
                  <a:tcPr marL="271179" marR="141013" marT="141013" marB="141013">
                    <a:lnL w="12700" cmpd="sng">
                      <a:noFill/>
                      <a:prstDash val="solid"/>
                    </a:lnL>
                    <a:lnR w="12700" cmpd="sng">
                      <a:noFill/>
                      <a:prstDash val="solid"/>
                    </a:lnR>
                    <a:lnT w="19050" cap="flat" cmpd="sng" algn="ctr">
                      <a:solidFill>
                        <a:srgbClr val="FFFFFF"/>
                      </a:solidFill>
                      <a:prstDash val="solid"/>
                    </a:lnT>
                    <a:lnB w="19050" cap="flat" cmpd="sng" algn="ctr">
                      <a:solidFill>
                        <a:srgbClr val="FFFFFF"/>
                      </a:solidFill>
                      <a:prstDash val="solid"/>
                    </a:lnB>
                    <a:solidFill>
                      <a:srgbClr val="B4BCBE">
                        <a:alpha val="34902"/>
                      </a:srgbClr>
                    </a:solidFill>
                  </a:tcPr>
                </a:tc>
                <a:tc>
                  <a:txBody>
                    <a:bodyPr/>
                    <a:lstStyle/>
                    <a:p>
                      <a:r>
                        <a:rPr lang="en-US" sz="1700">
                          <a:solidFill>
                            <a:schemeClr val="tx1">
                              <a:lumMod val="75000"/>
                              <a:lumOff val="25000"/>
                            </a:schemeClr>
                          </a:solidFill>
                        </a:rPr>
                        <a:t>3</a:t>
                      </a:r>
                    </a:p>
                  </a:txBody>
                  <a:tcPr marL="271179" marR="141013" marT="141013" marB="141013">
                    <a:lnL w="12700" cmpd="sng">
                      <a:noFill/>
                      <a:prstDash val="solid"/>
                    </a:lnL>
                    <a:lnR w="12700" cmpd="sng">
                      <a:noFill/>
                      <a:prstDash val="solid"/>
                    </a:lnR>
                    <a:lnT w="19050" cap="flat" cmpd="sng" algn="ctr">
                      <a:solidFill>
                        <a:srgbClr val="FFFFFF"/>
                      </a:solidFill>
                      <a:prstDash val="solid"/>
                    </a:lnT>
                    <a:lnB w="19050" cap="flat" cmpd="sng" algn="ctr">
                      <a:solidFill>
                        <a:srgbClr val="FFFFFF"/>
                      </a:solidFill>
                      <a:prstDash val="solid"/>
                    </a:lnB>
                    <a:solidFill>
                      <a:srgbClr val="B4BCBE">
                        <a:alpha val="34902"/>
                      </a:srgbClr>
                    </a:solidFill>
                  </a:tcPr>
                </a:tc>
                <a:extLst>
                  <a:ext uri="{0D108BD9-81ED-4DB2-BD59-A6C34878D82A}">
                    <a16:rowId xmlns:a16="http://schemas.microsoft.com/office/drawing/2014/main" val="3632826425"/>
                  </a:ext>
                </a:extLst>
              </a:tr>
              <a:tr h="831616">
                <a:tc>
                  <a:txBody>
                    <a:bodyPr/>
                    <a:lstStyle/>
                    <a:p>
                      <a:r>
                        <a:rPr lang="en-US" sz="1700">
                          <a:solidFill>
                            <a:schemeClr val="tx1">
                              <a:lumMod val="75000"/>
                              <a:lumOff val="25000"/>
                            </a:schemeClr>
                          </a:solidFill>
                        </a:rPr>
                        <a:t>Standard Deviation</a:t>
                      </a:r>
                    </a:p>
                  </a:txBody>
                  <a:tcPr marL="271179" marR="141013" marT="141013" marB="141013">
                    <a:lnL w="12700" cmpd="sng">
                      <a:noFill/>
                      <a:prstDash val="solid"/>
                    </a:lnL>
                    <a:lnR w="12700" cmpd="sng">
                      <a:noFill/>
                      <a:prstDash val="solid"/>
                    </a:lnR>
                    <a:lnT w="19050" cap="flat" cmpd="sng" algn="ctr">
                      <a:solidFill>
                        <a:srgbClr val="FFFFFF"/>
                      </a:solidFill>
                      <a:prstDash val="solid"/>
                    </a:lnT>
                    <a:lnB w="19050" cap="flat" cmpd="sng" algn="ctr">
                      <a:solidFill>
                        <a:srgbClr val="FFFFFF"/>
                      </a:solidFill>
                      <a:prstDash val="solid"/>
                    </a:lnB>
                    <a:solidFill>
                      <a:srgbClr val="B4BCBE">
                        <a:alpha val="34902"/>
                      </a:srgbClr>
                    </a:solidFill>
                  </a:tcPr>
                </a:tc>
                <a:tc>
                  <a:txBody>
                    <a:bodyPr/>
                    <a:lstStyle/>
                    <a:p>
                      <a:r>
                        <a:rPr lang="en-US" sz="1700">
                          <a:solidFill>
                            <a:schemeClr val="tx1">
                              <a:lumMod val="75000"/>
                              <a:lumOff val="25000"/>
                            </a:schemeClr>
                          </a:solidFill>
                        </a:rPr>
                        <a:t>0.7585257</a:t>
                      </a:r>
                    </a:p>
                  </a:txBody>
                  <a:tcPr marL="271179" marR="141013" marT="141013" marB="141013">
                    <a:lnL w="12700" cmpd="sng">
                      <a:noFill/>
                      <a:prstDash val="solid"/>
                    </a:lnL>
                    <a:lnR w="12700" cmpd="sng">
                      <a:noFill/>
                      <a:prstDash val="solid"/>
                    </a:lnR>
                    <a:lnT w="19050" cap="flat" cmpd="sng" algn="ctr">
                      <a:solidFill>
                        <a:srgbClr val="FFFFFF"/>
                      </a:solidFill>
                      <a:prstDash val="solid"/>
                    </a:lnT>
                    <a:lnB w="19050" cap="flat" cmpd="sng" algn="ctr">
                      <a:solidFill>
                        <a:srgbClr val="FFFFFF"/>
                      </a:solidFill>
                      <a:prstDash val="solid"/>
                    </a:lnB>
                    <a:solidFill>
                      <a:srgbClr val="B4BCBE">
                        <a:alpha val="34902"/>
                      </a:srgbClr>
                    </a:solidFill>
                  </a:tcPr>
                </a:tc>
                <a:extLst>
                  <a:ext uri="{0D108BD9-81ED-4DB2-BD59-A6C34878D82A}">
                    <a16:rowId xmlns:a16="http://schemas.microsoft.com/office/drawing/2014/main" val="1684600466"/>
                  </a:ext>
                </a:extLst>
              </a:tr>
            </a:tbl>
          </a:graphicData>
        </a:graphic>
      </p:graphicFrame>
    </p:spTree>
    <p:extLst>
      <p:ext uri="{BB962C8B-B14F-4D97-AF65-F5344CB8AC3E}">
        <p14:creationId xmlns:p14="http://schemas.microsoft.com/office/powerpoint/2010/main" val="154731346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103" name="Picture 102">
            <a:extLst>
              <a:ext uri="{FF2B5EF4-FFF2-40B4-BE49-F238E27FC236}">
                <a16:creationId xmlns:a16="http://schemas.microsoft.com/office/drawing/2014/main" id="{5199221F-6662-4B53-A219-D9116A81E67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E25D0AB9-712F-4C40-95AC-7C6BD2B2BC1D}"/>
              </a:ext>
            </a:extLst>
          </p:cNvPr>
          <p:cNvSpPr>
            <a:spLocks noGrp="1"/>
          </p:cNvSpPr>
          <p:nvPr>
            <p:ph type="title"/>
          </p:nvPr>
        </p:nvSpPr>
        <p:spPr>
          <a:xfrm>
            <a:off x="6628895" y="1756147"/>
            <a:ext cx="5076230" cy="2601011"/>
          </a:xfrm>
        </p:spPr>
        <p:txBody>
          <a:bodyPr vert="horz" lIns="91440" tIns="45720" rIns="91440" bIns="45720" rtlCol="0" anchor="b">
            <a:normAutofit/>
          </a:bodyPr>
          <a:lstStyle/>
          <a:p>
            <a:pPr algn="r"/>
            <a:r>
              <a:rPr lang="en-US" sz="4800" dirty="0"/>
              <a:t>LMSCORE vs. FWBSCORE</a:t>
            </a:r>
          </a:p>
        </p:txBody>
      </p:sp>
      <p:pic>
        <p:nvPicPr>
          <p:cNvPr id="6" name="Picture 5">
            <a:extLst>
              <a:ext uri="{FF2B5EF4-FFF2-40B4-BE49-F238E27FC236}">
                <a16:creationId xmlns:a16="http://schemas.microsoft.com/office/drawing/2014/main" id="{DA7887F3-2BFB-CD45-A9AE-F7F08B3F3EEE}"/>
              </a:ext>
            </a:extLst>
          </p:cNvPr>
          <p:cNvPicPr>
            <a:picLocks noChangeAspect="1"/>
          </p:cNvPicPr>
          <p:nvPr/>
        </p:nvPicPr>
        <p:blipFill>
          <a:blip r:embed="rId4"/>
          <a:stretch>
            <a:fillRect/>
          </a:stretch>
        </p:blipFill>
        <p:spPr>
          <a:xfrm>
            <a:off x="643469" y="779102"/>
            <a:ext cx="2638161" cy="2552419"/>
          </a:xfrm>
          <a:prstGeom prst="roundRect">
            <a:avLst>
              <a:gd name="adj" fmla="val 6267"/>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pic>
        <p:nvPicPr>
          <p:cNvPr id="5" name="Picture 4">
            <a:extLst>
              <a:ext uri="{FF2B5EF4-FFF2-40B4-BE49-F238E27FC236}">
                <a16:creationId xmlns:a16="http://schemas.microsoft.com/office/drawing/2014/main" id="{BA8C3E6C-CD7E-E94E-80C4-045224E37930}"/>
              </a:ext>
            </a:extLst>
          </p:cNvPr>
          <p:cNvPicPr>
            <a:picLocks noChangeAspect="1"/>
          </p:cNvPicPr>
          <p:nvPr/>
        </p:nvPicPr>
        <p:blipFill>
          <a:blip r:embed="rId5"/>
          <a:stretch>
            <a:fillRect/>
          </a:stretch>
        </p:blipFill>
        <p:spPr>
          <a:xfrm>
            <a:off x="3459429" y="818674"/>
            <a:ext cx="2638161" cy="2512847"/>
          </a:xfrm>
          <a:prstGeom prst="roundRect">
            <a:avLst>
              <a:gd name="adj" fmla="val 6267"/>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pic>
        <p:nvPicPr>
          <p:cNvPr id="8" name="Picture 7">
            <a:extLst>
              <a:ext uri="{FF2B5EF4-FFF2-40B4-BE49-F238E27FC236}">
                <a16:creationId xmlns:a16="http://schemas.microsoft.com/office/drawing/2014/main" id="{CC153AF6-B137-1146-B438-3840E3341C52}"/>
              </a:ext>
            </a:extLst>
          </p:cNvPr>
          <p:cNvPicPr>
            <a:picLocks noChangeAspect="1"/>
          </p:cNvPicPr>
          <p:nvPr/>
        </p:nvPicPr>
        <p:blipFill>
          <a:blip r:embed="rId6"/>
          <a:stretch>
            <a:fillRect/>
          </a:stretch>
        </p:blipFill>
        <p:spPr>
          <a:xfrm>
            <a:off x="643468" y="3522111"/>
            <a:ext cx="2638162" cy="2446894"/>
          </a:xfrm>
          <a:prstGeom prst="roundRect">
            <a:avLst>
              <a:gd name="adj" fmla="val 6267"/>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pic>
        <p:nvPicPr>
          <p:cNvPr id="7" name="Picture 6">
            <a:extLst>
              <a:ext uri="{FF2B5EF4-FFF2-40B4-BE49-F238E27FC236}">
                <a16:creationId xmlns:a16="http://schemas.microsoft.com/office/drawing/2014/main" id="{29479BAF-AEC4-694A-B5DF-6012375E0002}"/>
              </a:ext>
            </a:extLst>
          </p:cNvPr>
          <p:cNvPicPr>
            <a:picLocks noChangeAspect="1"/>
          </p:cNvPicPr>
          <p:nvPr/>
        </p:nvPicPr>
        <p:blipFill>
          <a:blip r:embed="rId7"/>
          <a:stretch>
            <a:fillRect/>
          </a:stretch>
        </p:blipFill>
        <p:spPr>
          <a:xfrm>
            <a:off x="3459429" y="3522111"/>
            <a:ext cx="2638162" cy="2400727"/>
          </a:xfrm>
          <a:prstGeom prst="roundRect">
            <a:avLst>
              <a:gd name="adj" fmla="val 6267"/>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117319726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5D0AB9-712F-4C40-95AC-7C6BD2B2BC1D}"/>
              </a:ext>
            </a:extLst>
          </p:cNvPr>
          <p:cNvSpPr>
            <a:spLocks noGrp="1"/>
          </p:cNvSpPr>
          <p:nvPr>
            <p:ph type="title"/>
          </p:nvPr>
        </p:nvSpPr>
        <p:spPr/>
        <p:txBody>
          <a:bodyPr/>
          <a:lstStyle/>
          <a:p>
            <a:r>
              <a:rPr lang="en-US" dirty="0">
                <a:latin typeface="Optima" panose="02000503060000020004" pitchFamily="2" charset="0"/>
              </a:rPr>
              <a:t>PSYCONNECT</a:t>
            </a:r>
          </a:p>
        </p:txBody>
      </p:sp>
      <p:graphicFrame>
        <p:nvGraphicFramePr>
          <p:cNvPr id="5" name="Table 4">
            <a:extLst>
              <a:ext uri="{FF2B5EF4-FFF2-40B4-BE49-F238E27FC236}">
                <a16:creationId xmlns:a16="http://schemas.microsoft.com/office/drawing/2014/main" id="{141D611D-ADC7-2D45-A278-81757963288A}"/>
              </a:ext>
            </a:extLst>
          </p:cNvPr>
          <p:cNvGraphicFramePr>
            <a:graphicFrameLocks noGrp="1"/>
          </p:cNvGraphicFramePr>
          <p:nvPr>
            <p:extLst>
              <p:ext uri="{D42A27DB-BD31-4B8C-83A1-F6EECF244321}">
                <p14:modId xmlns:p14="http://schemas.microsoft.com/office/powerpoint/2010/main" val="1944166981"/>
              </p:ext>
            </p:extLst>
          </p:nvPr>
        </p:nvGraphicFramePr>
        <p:xfrm>
          <a:off x="265193" y="2734445"/>
          <a:ext cx="2555500" cy="1729066"/>
        </p:xfrm>
        <a:graphic>
          <a:graphicData uri="http://schemas.openxmlformats.org/drawingml/2006/table">
            <a:tbl>
              <a:tblPr firstRow="1" bandRow="1">
                <a:tableStyleId>{21E4AEA4-8DFA-4A89-87EB-49C32662AFE0}</a:tableStyleId>
              </a:tblPr>
              <a:tblGrid>
                <a:gridCol w="1277750">
                  <a:extLst>
                    <a:ext uri="{9D8B030D-6E8A-4147-A177-3AD203B41FA5}">
                      <a16:colId xmlns:a16="http://schemas.microsoft.com/office/drawing/2014/main" val="2449288384"/>
                    </a:ext>
                  </a:extLst>
                </a:gridCol>
                <a:gridCol w="1277750">
                  <a:extLst>
                    <a:ext uri="{9D8B030D-6E8A-4147-A177-3AD203B41FA5}">
                      <a16:colId xmlns:a16="http://schemas.microsoft.com/office/drawing/2014/main" val="2504146078"/>
                    </a:ext>
                  </a:extLst>
                </a:gridCol>
              </a:tblGrid>
              <a:tr h="864533">
                <a:tc>
                  <a:txBody>
                    <a:bodyPr/>
                    <a:lstStyle/>
                    <a:p>
                      <a:r>
                        <a:rPr lang="en-US" dirty="0"/>
                        <a:t>Skewness</a:t>
                      </a:r>
                    </a:p>
                  </a:txBody>
                  <a:tcPr/>
                </a:tc>
                <a:tc>
                  <a:txBody>
                    <a:bodyPr/>
                    <a:lstStyle/>
                    <a:p>
                      <a:r>
                        <a:rPr lang="en-US" dirty="0"/>
                        <a:t>-0.7232388</a:t>
                      </a:r>
                    </a:p>
                  </a:txBody>
                  <a:tcPr/>
                </a:tc>
                <a:extLst>
                  <a:ext uri="{0D108BD9-81ED-4DB2-BD59-A6C34878D82A}">
                    <a16:rowId xmlns:a16="http://schemas.microsoft.com/office/drawing/2014/main" val="1993266699"/>
                  </a:ext>
                </a:extLst>
              </a:tr>
              <a:tr h="864533">
                <a:tc>
                  <a:txBody>
                    <a:bodyPr/>
                    <a:lstStyle/>
                    <a:p>
                      <a:r>
                        <a:rPr lang="en-US" dirty="0"/>
                        <a:t>Kurtosis</a:t>
                      </a:r>
                    </a:p>
                  </a:txBody>
                  <a:tcPr/>
                </a:tc>
                <a:tc>
                  <a:txBody>
                    <a:bodyPr/>
                    <a:lstStyle/>
                    <a:p>
                      <a:r>
                        <a:rPr lang="en-US" dirty="0"/>
                        <a:t>2.19585</a:t>
                      </a:r>
                    </a:p>
                  </a:txBody>
                  <a:tcPr/>
                </a:tc>
                <a:extLst>
                  <a:ext uri="{0D108BD9-81ED-4DB2-BD59-A6C34878D82A}">
                    <a16:rowId xmlns:a16="http://schemas.microsoft.com/office/drawing/2014/main" val="3114177678"/>
                  </a:ext>
                </a:extLst>
              </a:tr>
            </a:tbl>
          </a:graphicData>
        </a:graphic>
      </p:graphicFrame>
      <p:pic>
        <p:nvPicPr>
          <p:cNvPr id="4" name="Picture 3">
            <a:extLst>
              <a:ext uri="{FF2B5EF4-FFF2-40B4-BE49-F238E27FC236}">
                <a16:creationId xmlns:a16="http://schemas.microsoft.com/office/drawing/2014/main" id="{B77E16CC-2730-D344-8F7F-4E4EE2EF3364}"/>
              </a:ext>
            </a:extLst>
          </p:cNvPr>
          <p:cNvPicPr>
            <a:picLocks noChangeAspect="1"/>
          </p:cNvPicPr>
          <p:nvPr/>
        </p:nvPicPr>
        <p:blipFill>
          <a:blip r:embed="rId2"/>
          <a:stretch>
            <a:fillRect/>
          </a:stretch>
        </p:blipFill>
        <p:spPr>
          <a:xfrm>
            <a:off x="3995140" y="1851969"/>
            <a:ext cx="7066679" cy="4238865"/>
          </a:xfrm>
          <a:prstGeom prst="rect">
            <a:avLst/>
          </a:prstGeom>
        </p:spPr>
      </p:pic>
    </p:spTree>
    <p:extLst>
      <p:ext uri="{BB962C8B-B14F-4D97-AF65-F5344CB8AC3E}">
        <p14:creationId xmlns:p14="http://schemas.microsoft.com/office/powerpoint/2010/main" val="18706650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103" name="Picture 102">
            <a:extLst>
              <a:ext uri="{FF2B5EF4-FFF2-40B4-BE49-F238E27FC236}">
                <a16:creationId xmlns:a16="http://schemas.microsoft.com/office/drawing/2014/main" id="{6AF6706C-CF07-43A1-BCC4-CBA5D33820D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E25D0AB9-712F-4C40-95AC-7C6BD2B2BC1D}"/>
              </a:ext>
            </a:extLst>
          </p:cNvPr>
          <p:cNvSpPr>
            <a:spLocks noGrp="1"/>
          </p:cNvSpPr>
          <p:nvPr>
            <p:ph type="title"/>
          </p:nvPr>
        </p:nvSpPr>
        <p:spPr>
          <a:xfrm>
            <a:off x="8180983" y="639097"/>
            <a:ext cx="3352256" cy="3746634"/>
          </a:xfrm>
        </p:spPr>
        <p:txBody>
          <a:bodyPr vert="horz" lIns="91440" tIns="45720" rIns="91440" bIns="45720" rtlCol="0" anchor="b">
            <a:normAutofit/>
          </a:bodyPr>
          <a:lstStyle/>
          <a:p>
            <a:pPr algn="r"/>
            <a:r>
              <a:rPr lang="en-US" sz="4400"/>
              <a:t>PSYCONNECT vs. FWBSCORE</a:t>
            </a:r>
          </a:p>
        </p:txBody>
      </p:sp>
      <p:pic>
        <p:nvPicPr>
          <p:cNvPr id="5" name="Picture 4">
            <a:extLst>
              <a:ext uri="{FF2B5EF4-FFF2-40B4-BE49-F238E27FC236}">
                <a16:creationId xmlns:a16="http://schemas.microsoft.com/office/drawing/2014/main" id="{475F3DDE-67FE-2449-8319-0658BC6FA7FE}"/>
              </a:ext>
            </a:extLst>
          </p:cNvPr>
          <p:cNvPicPr>
            <a:picLocks noChangeAspect="1"/>
          </p:cNvPicPr>
          <p:nvPr/>
        </p:nvPicPr>
        <p:blipFill>
          <a:blip r:embed="rId4"/>
          <a:stretch>
            <a:fillRect/>
          </a:stretch>
        </p:blipFill>
        <p:spPr>
          <a:xfrm>
            <a:off x="1135613" y="639098"/>
            <a:ext cx="5909758" cy="5584720"/>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344616719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112" name="Picture 109">
            <a:extLst>
              <a:ext uri="{FF2B5EF4-FFF2-40B4-BE49-F238E27FC236}">
                <a16:creationId xmlns:a16="http://schemas.microsoft.com/office/drawing/2014/main" id="{6AF6706C-CF07-43A1-BCC4-CBA5D33820D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E25D0AB9-712F-4C40-95AC-7C6BD2B2BC1D}"/>
              </a:ext>
            </a:extLst>
          </p:cNvPr>
          <p:cNvSpPr>
            <a:spLocks noGrp="1"/>
          </p:cNvSpPr>
          <p:nvPr>
            <p:ph type="title"/>
          </p:nvPr>
        </p:nvSpPr>
        <p:spPr>
          <a:xfrm>
            <a:off x="8180983" y="639097"/>
            <a:ext cx="3352256" cy="3746634"/>
          </a:xfrm>
        </p:spPr>
        <p:txBody>
          <a:bodyPr vert="horz" lIns="91440" tIns="45720" rIns="91440" bIns="45720" rtlCol="0" anchor="b">
            <a:normAutofit/>
          </a:bodyPr>
          <a:lstStyle/>
          <a:p>
            <a:pPr algn="r"/>
            <a:r>
              <a:rPr lang="en-US" sz="4400"/>
              <a:t>PSYCONNECT vs. FWBSCORE</a:t>
            </a:r>
          </a:p>
        </p:txBody>
      </p:sp>
      <p:graphicFrame>
        <p:nvGraphicFramePr>
          <p:cNvPr id="4" name="Table 3">
            <a:extLst>
              <a:ext uri="{FF2B5EF4-FFF2-40B4-BE49-F238E27FC236}">
                <a16:creationId xmlns:a16="http://schemas.microsoft.com/office/drawing/2014/main" id="{5748037B-C889-1C42-89CD-94E40ACF55CE}"/>
              </a:ext>
            </a:extLst>
          </p:cNvPr>
          <p:cNvGraphicFramePr>
            <a:graphicFrameLocks noGrp="1"/>
          </p:cNvGraphicFramePr>
          <p:nvPr>
            <p:extLst>
              <p:ext uri="{D42A27DB-BD31-4B8C-83A1-F6EECF244321}">
                <p14:modId xmlns:p14="http://schemas.microsoft.com/office/powerpoint/2010/main" val="473241870"/>
              </p:ext>
            </p:extLst>
          </p:nvPr>
        </p:nvGraphicFramePr>
        <p:xfrm>
          <a:off x="629810" y="773624"/>
          <a:ext cx="6921365" cy="5315670"/>
        </p:xfrm>
        <a:graphic>
          <a:graphicData uri="http://schemas.openxmlformats.org/drawingml/2006/table">
            <a:tbl>
              <a:tblPr firstRow="1" bandRow="1">
                <a:tableStyleId>{9D7B26C5-4107-4FEC-AEDC-1716B250A1EF}</a:tableStyleId>
              </a:tblPr>
              <a:tblGrid>
                <a:gridCol w="4117400">
                  <a:extLst>
                    <a:ext uri="{9D8B030D-6E8A-4147-A177-3AD203B41FA5}">
                      <a16:colId xmlns:a16="http://schemas.microsoft.com/office/drawing/2014/main" val="3786168325"/>
                    </a:ext>
                  </a:extLst>
                </a:gridCol>
                <a:gridCol w="2803965">
                  <a:extLst>
                    <a:ext uri="{9D8B030D-6E8A-4147-A177-3AD203B41FA5}">
                      <a16:colId xmlns:a16="http://schemas.microsoft.com/office/drawing/2014/main" val="1633261430"/>
                    </a:ext>
                  </a:extLst>
                </a:gridCol>
              </a:tblGrid>
              <a:tr h="629558">
                <a:tc>
                  <a:txBody>
                    <a:bodyPr/>
                    <a:lstStyle/>
                    <a:p>
                      <a:r>
                        <a:rPr lang="en-US" sz="1800" b="0" cap="all" spc="150">
                          <a:solidFill>
                            <a:schemeClr val="lt1"/>
                          </a:solidFill>
                        </a:rPr>
                        <a:t>Name</a:t>
                      </a:r>
                    </a:p>
                  </a:txBody>
                  <a:tcPr marL="158581" marR="158581" marT="158581" marB="158581"/>
                </a:tc>
                <a:tc>
                  <a:txBody>
                    <a:bodyPr/>
                    <a:lstStyle/>
                    <a:p>
                      <a:r>
                        <a:rPr lang="en-US" sz="1800" b="0" cap="all" spc="150">
                          <a:solidFill>
                            <a:schemeClr val="lt1"/>
                          </a:solidFill>
                        </a:rPr>
                        <a:t>Value</a:t>
                      </a:r>
                    </a:p>
                  </a:txBody>
                  <a:tcPr marL="158581" marR="158581" marT="158581" marB="158581"/>
                </a:tc>
                <a:extLst>
                  <a:ext uri="{0D108BD9-81ED-4DB2-BD59-A6C34878D82A}">
                    <a16:rowId xmlns:a16="http://schemas.microsoft.com/office/drawing/2014/main" val="3642068119"/>
                  </a:ext>
                </a:extLst>
              </a:tr>
              <a:tr h="585764">
                <a:tc>
                  <a:txBody>
                    <a:bodyPr/>
                    <a:lstStyle/>
                    <a:p>
                      <a:r>
                        <a:rPr lang="en-US" sz="1500" cap="none" spc="0">
                          <a:solidFill>
                            <a:schemeClr val="tx1"/>
                          </a:solidFill>
                        </a:rPr>
                        <a:t>R</a:t>
                      </a:r>
                    </a:p>
                  </a:txBody>
                  <a:tcPr marL="158581" marR="158581" marT="158581" marB="158581"/>
                </a:tc>
                <a:tc>
                  <a:txBody>
                    <a:bodyPr/>
                    <a:lstStyle/>
                    <a:p>
                      <a:r>
                        <a:rPr lang="en-US" sz="1500" cap="none" spc="0">
                          <a:solidFill>
                            <a:schemeClr val="tx1"/>
                          </a:solidFill>
                        </a:rPr>
                        <a:t>0.2307611</a:t>
                      </a:r>
                    </a:p>
                  </a:txBody>
                  <a:tcPr marL="158581" marR="158581" marT="158581" marB="158581"/>
                </a:tc>
                <a:extLst>
                  <a:ext uri="{0D108BD9-81ED-4DB2-BD59-A6C34878D82A}">
                    <a16:rowId xmlns:a16="http://schemas.microsoft.com/office/drawing/2014/main" val="4191560744"/>
                  </a:ext>
                </a:extLst>
              </a:tr>
              <a:tr h="585764">
                <a:tc>
                  <a:txBody>
                    <a:bodyPr/>
                    <a:lstStyle/>
                    <a:p>
                      <a:r>
                        <a:rPr lang="en-US" sz="1500" cap="none" spc="0">
                          <a:solidFill>
                            <a:schemeClr val="tx1"/>
                          </a:solidFill>
                        </a:rPr>
                        <a:t>Min</a:t>
                      </a:r>
                    </a:p>
                  </a:txBody>
                  <a:tcPr marL="158581" marR="158581" marT="158581" marB="158581"/>
                </a:tc>
                <a:tc>
                  <a:txBody>
                    <a:bodyPr/>
                    <a:lstStyle/>
                    <a:p>
                      <a:r>
                        <a:rPr lang="en-US" sz="1500" cap="none" spc="0">
                          <a:solidFill>
                            <a:schemeClr val="tx1"/>
                          </a:solidFill>
                        </a:rPr>
                        <a:t>0</a:t>
                      </a:r>
                    </a:p>
                  </a:txBody>
                  <a:tcPr marL="158581" marR="158581" marT="158581" marB="158581"/>
                </a:tc>
                <a:extLst>
                  <a:ext uri="{0D108BD9-81ED-4DB2-BD59-A6C34878D82A}">
                    <a16:rowId xmlns:a16="http://schemas.microsoft.com/office/drawing/2014/main" val="1583829788"/>
                  </a:ext>
                </a:extLst>
              </a:tr>
              <a:tr h="585764">
                <a:tc>
                  <a:txBody>
                    <a:bodyPr/>
                    <a:lstStyle/>
                    <a:p>
                      <a:r>
                        <a:rPr lang="en-US" sz="1500" cap="none" spc="0">
                          <a:solidFill>
                            <a:schemeClr val="tx1"/>
                          </a:solidFill>
                        </a:rPr>
                        <a:t>1</a:t>
                      </a:r>
                      <a:r>
                        <a:rPr lang="en-US" sz="1500" cap="none" spc="0" baseline="30000">
                          <a:solidFill>
                            <a:schemeClr val="tx1"/>
                          </a:solidFill>
                        </a:rPr>
                        <a:t>st</a:t>
                      </a:r>
                      <a:r>
                        <a:rPr lang="en-US" sz="1500" cap="none" spc="0">
                          <a:solidFill>
                            <a:schemeClr val="tx1"/>
                          </a:solidFill>
                        </a:rPr>
                        <a:t> Quartile</a:t>
                      </a:r>
                    </a:p>
                  </a:txBody>
                  <a:tcPr marL="158581" marR="158581" marT="158581" marB="158581"/>
                </a:tc>
                <a:tc>
                  <a:txBody>
                    <a:bodyPr/>
                    <a:lstStyle/>
                    <a:p>
                      <a:r>
                        <a:rPr lang="en-US" sz="1500" cap="none" spc="0">
                          <a:solidFill>
                            <a:schemeClr val="tx1"/>
                          </a:solidFill>
                        </a:rPr>
                        <a:t>2</a:t>
                      </a:r>
                    </a:p>
                  </a:txBody>
                  <a:tcPr marL="158581" marR="158581" marT="158581" marB="158581"/>
                </a:tc>
                <a:extLst>
                  <a:ext uri="{0D108BD9-81ED-4DB2-BD59-A6C34878D82A}">
                    <a16:rowId xmlns:a16="http://schemas.microsoft.com/office/drawing/2014/main" val="3461566329"/>
                  </a:ext>
                </a:extLst>
              </a:tr>
              <a:tr h="585764">
                <a:tc>
                  <a:txBody>
                    <a:bodyPr/>
                    <a:lstStyle/>
                    <a:p>
                      <a:r>
                        <a:rPr lang="en-US" sz="1500" cap="none" spc="0">
                          <a:solidFill>
                            <a:schemeClr val="tx1"/>
                          </a:solidFill>
                        </a:rPr>
                        <a:t>Median</a:t>
                      </a:r>
                    </a:p>
                  </a:txBody>
                  <a:tcPr marL="158581" marR="158581" marT="158581" marB="158581"/>
                </a:tc>
                <a:tc>
                  <a:txBody>
                    <a:bodyPr/>
                    <a:lstStyle/>
                    <a:p>
                      <a:r>
                        <a:rPr lang="en-US" sz="1500" cap="none" spc="0">
                          <a:solidFill>
                            <a:schemeClr val="tx1"/>
                          </a:solidFill>
                        </a:rPr>
                        <a:t>3</a:t>
                      </a:r>
                    </a:p>
                  </a:txBody>
                  <a:tcPr marL="158581" marR="158581" marT="158581" marB="158581"/>
                </a:tc>
                <a:extLst>
                  <a:ext uri="{0D108BD9-81ED-4DB2-BD59-A6C34878D82A}">
                    <a16:rowId xmlns:a16="http://schemas.microsoft.com/office/drawing/2014/main" val="2907555003"/>
                  </a:ext>
                </a:extLst>
              </a:tr>
              <a:tr h="585764">
                <a:tc>
                  <a:txBody>
                    <a:bodyPr/>
                    <a:lstStyle/>
                    <a:p>
                      <a:r>
                        <a:rPr lang="en-US" sz="1500" cap="none" spc="0">
                          <a:solidFill>
                            <a:schemeClr val="tx1"/>
                          </a:solidFill>
                        </a:rPr>
                        <a:t>Mean</a:t>
                      </a:r>
                    </a:p>
                  </a:txBody>
                  <a:tcPr marL="158581" marR="158581" marT="158581" marB="158581"/>
                </a:tc>
                <a:tc>
                  <a:txBody>
                    <a:bodyPr/>
                    <a:lstStyle/>
                    <a:p>
                      <a:r>
                        <a:rPr lang="en-US" sz="1500" cap="none" spc="0">
                          <a:solidFill>
                            <a:schemeClr val="tx1"/>
                          </a:solidFill>
                        </a:rPr>
                        <a:t>2.508</a:t>
                      </a:r>
                    </a:p>
                  </a:txBody>
                  <a:tcPr marL="158581" marR="158581" marT="158581" marB="158581"/>
                </a:tc>
                <a:extLst>
                  <a:ext uri="{0D108BD9-81ED-4DB2-BD59-A6C34878D82A}">
                    <a16:rowId xmlns:a16="http://schemas.microsoft.com/office/drawing/2014/main" val="3381788137"/>
                  </a:ext>
                </a:extLst>
              </a:tr>
              <a:tr h="585764">
                <a:tc>
                  <a:txBody>
                    <a:bodyPr/>
                    <a:lstStyle/>
                    <a:p>
                      <a:r>
                        <a:rPr lang="en-US" sz="1500" cap="none" spc="0">
                          <a:solidFill>
                            <a:schemeClr val="tx1"/>
                          </a:solidFill>
                        </a:rPr>
                        <a:t>3</a:t>
                      </a:r>
                      <a:r>
                        <a:rPr lang="en-US" sz="1500" cap="none" spc="0" baseline="30000">
                          <a:solidFill>
                            <a:schemeClr val="tx1"/>
                          </a:solidFill>
                        </a:rPr>
                        <a:t>rd</a:t>
                      </a:r>
                      <a:r>
                        <a:rPr lang="en-US" sz="1500" cap="none" spc="0">
                          <a:solidFill>
                            <a:schemeClr val="tx1"/>
                          </a:solidFill>
                        </a:rPr>
                        <a:t> Quartile</a:t>
                      </a:r>
                    </a:p>
                  </a:txBody>
                  <a:tcPr marL="158581" marR="158581" marT="158581" marB="158581"/>
                </a:tc>
                <a:tc>
                  <a:txBody>
                    <a:bodyPr/>
                    <a:lstStyle/>
                    <a:p>
                      <a:r>
                        <a:rPr lang="en-US" sz="1500" cap="none" spc="0">
                          <a:solidFill>
                            <a:schemeClr val="tx1"/>
                          </a:solidFill>
                        </a:rPr>
                        <a:t>3</a:t>
                      </a:r>
                    </a:p>
                  </a:txBody>
                  <a:tcPr marL="158581" marR="158581" marT="158581" marB="158581"/>
                </a:tc>
                <a:extLst>
                  <a:ext uri="{0D108BD9-81ED-4DB2-BD59-A6C34878D82A}">
                    <a16:rowId xmlns:a16="http://schemas.microsoft.com/office/drawing/2014/main" val="2331980447"/>
                  </a:ext>
                </a:extLst>
              </a:tr>
              <a:tr h="585764">
                <a:tc>
                  <a:txBody>
                    <a:bodyPr/>
                    <a:lstStyle/>
                    <a:p>
                      <a:r>
                        <a:rPr lang="en-US" sz="1500" cap="none" spc="0">
                          <a:solidFill>
                            <a:schemeClr val="tx1"/>
                          </a:solidFill>
                        </a:rPr>
                        <a:t>Max</a:t>
                      </a:r>
                    </a:p>
                  </a:txBody>
                  <a:tcPr marL="158581" marR="158581" marT="158581" marB="158581"/>
                </a:tc>
                <a:tc>
                  <a:txBody>
                    <a:bodyPr/>
                    <a:lstStyle/>
                    <a:p>
                      <a:r>
                        <a:rPr lang="en-US" sz="1500" cap="none" spc="0">
                          <a:solidFill>
                            <a:schemeClr val="tx1"/>
                          </a:solidFill>
                        </a:rPr>
                        <a:t>3</a:t>
                      </a:r>
                    </a:p>
                  </a:txBody>
                  <a:tcPr marL="158581" marR="158581" marT="158581" marB="158581"/>
                </a:tc>
                <a:extLst>
                  <a:ext uri="{0D108BD9-81ED-4DB2-BD59-A6C34878D82A}">
                    <a16:rowId xmlns:a16="http://schemas.microsoft.com/office/drawing/2014/main" val="3632826425"/>
                  </a:ext>
                </a:extLst>
              </a:tr>
              <a:tr h="585764">
                <a:tc>
                  <a:txBody>
                    <a:bodyPr/>
                    <a:lstStyle/>
                    <a:p>
                      <a:r>
                        <a:rPr lang="en-US" sz="1500" cap="none" spc="0">
                          <a:solidFill>
                            <a:schemeClr val="tx1"/>
                          </a:solidFill>
                        </a:rPr>
                        <a:t>Standard Deviation</a:t>
                      </a:r>
                    </a:p>
                  </a:txBody>
                  <a:tcPr marL="158581" marR="158581" marT="158581" marB="158581"/>
                </a:tc>
                <a:tc>
                  <a:txBody>
                    <a:bodyPr/>
                    <a:lstStyle/>
                    <a:p>
                      <a:r>
                        <a:rPr lang="en-US" sz="1500" cap="none" spc="0">
                          <a:solidFill>
                            <a:schemeClr val="tx1"/>
                          </a:solidFill>
                        </a:rPr>
                        <a:t>0.7585257</a:t>
                      </a:r>
                    </a:p>
                  </a:txBody>
                  <a:tcPr marL="158581" marR="158581" marT="158581" marB="158581"/>
                </a:tc>
                <a:extLst>
                  <a:ext uri="{0D108BD9-81ED-4DB2-BD59-A6C34878D82A}">
                    <a16:rowId xmlns:a16="http://schemas.microsoft.com/office/drawing/2014/main" val="1684600466"/>
                  </a:ext>
                </a:extLst>
              </a:tr>
            </a:tbl>
          </a:graphicData>
        </a:graphic>
      </p:graphicFrame>
    </p:spTree>
    <p:extLst>
      <p:ext uri="{BB962C8B-B14F-4D97-AF65-F5344CB8AC3E}">
        <p14:creationId xmlns:p14="http://schemas.microsoft.com/office/powerpoint/2010/main" val="55937543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5199221F-6662-4B53-A219-D9116A81E67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E25D0AB9-712F-4C40-95AC-7C6BD2B2BC1D}"/>
              </a:ext>
            </a:extLst>
          </p:cNvPr>
          <p:cNvSpPr>
            <a:spLocks noGrp="1"/>
          </p:cNvSpPr>
          <p:nvPr>
            <p:ph type="title"/>
          </p:nvPr>
        </p:nvSpPr>
        <p:spPr>
          <a:xfrm>
            <a:off x="6628895" y="1756147"/>
            <a:ext cx="5076230" cy="2601011"/>
          </a:xfrm>
        </p:spPr>
        <p:txBody>
          <a:bodyPr vert="horz" lIns="91440" tIns="45720" rIns="91440" bIns="45720" rtlCol="0" anchor="b">
            <a:normAutofit/>
          </a:bodyPr>
          <a:lstStyle/>
          <a:p>
            <a:pPr algn="r"/>
            <a:r>
              <a:rPr lang="en-US" sz="4800" dirty="0" err="1"/>
              <a:t>Psyconnect</a:t>
            </a:r>
            <a:r>
              <a:rPr lang="en-US" sz="4800" dirty="0"/>
              <a:t> </a:t>
            </a:r>
            <a:r>
              <a:rPr lang="en-US" sz="4800" dirty="0" err="1"/>
              <a:t>vS</a:t>
            </a:r>
            <a:r>
              <a:rPr lang="en-US" sz="4800" dirty="0"/>
              <a:t> FWBSCORE</a:t>
            </a:r>
          </a:p>
        </p:txBody>
      </p:sp>
      <p:pic>
        <p:nvPicPr>
          <p:cNvPr id="4" name="Picture 3">
            <a:extLst>
              <a:ext uri="{FF2B5EF4-FFF2-40B4-BE49-F238E27FC236}">
                <a16:creationId xmlns:a16="http://schemas.microsoft.com/office/drawing/2014/main" id="{DA6F82E3-04D6-9D43-945D-C7B59B3FCC40}"/>
              </a:ext>
            </a:extLst>
          </p:cNvPr>
          <p:cNvPicPr>
            <a:picLocks noChangeAspect="1"/>
          </p:cNvPicPr>
          <p:nvPr/>
        </p:nvPicPr>
        <p:blipFill>
          <a:blip r:embed="rId4"/>
          <a:stretch>
            <a:fillRect/>
          </a:stretch>
        </p:blipFill>
        <p:spPr>
          <a:xfrm>
            <a:off x="797869" y="639098"/>
            <a:ext cx="2483760" cy="2692424"/>
          </a:xfrm>
          <a:prstGeom prst="roundRect">
            <a:avLst>
              <a:gd name="adj" fmla="val 6267"/>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pic>
        <p:nvPicPr>
          <p:cNvPr id="5" name="Picture 4">
            <a:extLst>
              <a:ext uri="{FF2B5EF4-FFF2-40B4-BE49-F238E27FC236}">
                <a16:creationId xmlns:a16="http://schemas.microsoft.com/office/drawing/2014/main" id="{7D106772-FEFD-C94D-A60A-C69D80756AC1}"/>
              </a:ext>
            </a:extLst>
          </p:cNvPr>
          <p:cNvPicPr>
            <a:picLocks noChangeAspect="1"/>
          </p:cNvPicPr>
          <p:nvPr/>
        </p:nvPicPr>
        <p:blipFill>
          <a:blip r:embed="rId5"/>
          <a:stretch>
            <a:fillRect/>
          </a:stretch>
        </p:blipFill>
        <p:spPr>
          <a:xfrm>
            <a:off x="3459429" y="639098"/>
            <a:ext cx="2557802" cy="2692424"/>
          </a:xfrm>
          <a:prstGeom prst="roundRect">
            <a:avLst>
              <a:gd name="adj" fmla="val 6267"/>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pic>
        <p:nvPicPr>
          <p:cNvPr id="6" name="Picture 5">
            <a:extLst>
              <a:ext uri="{FF2B5EF4-FFF2-40B4-BE49-F238E27FC236}">
                <a16:creationId xmlns:a16="http://schemas.microsoft.com/office/drawing/2014/main" id="{E23FB535-6BC8-D448-8540-0E4E2BFBC771}"/>
              </a:ext>
            </a:extLst>
          </p:cNvPr>
          <p:cNvPicPr>
            <a:picLocks noChangeAspect="1"/>
          </p:cNvPicPr>
          <p:nvPr/>
        </p:nvPicPr>
        <p:blipFill>
          <a:blip r:embed="rId6"/>
          <a:stretch>
            <a:fillRect/>
          </a:stretch>
        </p:blipFill>
        <p:spPr>
          <a:xfrm>
            <a:off x="703634" y="3522111"/>
            <a:ext cx="2577995" cy="2692424"/>
          </a:xfrm>
          <a:prstGeom prst="roundRect">
            <a:avLst>
              <a:gd name="adj" fmla="val 6267"/>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pic>
        <p:nvPicPr>
          <p:cNvPr id="3" name="Picture 2">
            <a:extLst>
              <a:ext uri="{FF2B5EF4-FFF2-40B4-BE49-F238E27FC236}">
                <a16:creationId xmlns:a16="http://schemas.microsoft.com/office/drawing/2014/main" id="{44F131CD-ECC2-D74B-B09B-293EB23CAA08}"/>
              </a:ext>
            </a:extLst>
          </p:cNvPr>
          <p:cNvPicPr>
            <a:picLocks noChangeAspect="1"/>
          </p:cNvPicPr>
          <p:nvPr/>
        </p:nvPicPr>
        <p:blipFill>
          <a:blip r:embed="rId7"/>
          <a:stretch>
            <a:fillRect/>
          </a:stretch>
        </p:blipFill>
        <p:spPr>
          <a:xfrm>
            <a:off x="3459429" y="3522111"/>
            <a:ext cx="2638162" cy="2664810"/>
          </a:xfrm>
          <a:prstGeom prst="roundRect">
            <a:avLst>
              <a:gd name="adj" fmla="val 6267"/>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179463412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5D0AB9-712F-4C40-95AC-7C6BD2B2BC1D}"/>
              </a:ext>
            </a:extLst>
          </p:cNvPr>
          <p:cNvSpPr>
            <a:spLocks noGrp="1"/>
          </p:cNvSpPr>
          <p:nvPr>
            <p:ph type="title"/>
          </p:nvPr>
        </p:nvSpPr>
        <p:spPr/>
        <p:txBody>
          <a:bodyPr/>
          <a:lstStyle/>
          <a:p>
            <a:r>
              <a:rPr lang="en-US" dirty="0">
                <a:latin typeface="Optima" panose="02000503060000020004" pitchFamily="2" charset="0"/>
              </a:rPr>
              <a:t>SATISFACTION</a:t>
            </a:r>
          </a:p>
        </p:txBody>
      </p:sp>
      <p:graphicFrame>
        <p:nvGraphicFramePr>
          <p:cNvPr id="5" name="Table 4">
            <a:extLst>
              <a:ext uri="{FF2B5EF4-FFF2-40B4-BE49-F238E27FC236}">
                <a16:creationId xmlns:a16="http://schemas.microsoft.com/office/drawing/2014/main" id="{141D611D-ADC7-2D45-A278-81757963288A}"/>
              </a:ext>
            </a:extLst>
          </p:cNvPr>
          <p:cNvGraphicFramePr>
            <a:graphicFrameLocks noGrp="1"/>
          </p:cNvGraphicFramePr>
          <p:nvPr>
            <p:extLst>
              <p:ext uri="{D42A27DB-BD31-4B8C-83A1-F6EECF244321}">
                <p14:modId xmlns:p14="http://schemas.microsoft.com/office/powerpoint/2010/main" val="1249216534"/>
              </p:ext>
            </p:extLst>
          </p:nvPr>
        </p:nvGraphicFramePr>
        <p:xfrm>
          <a:off x="265193" y="2734445"/>
          <a:ext cx="2555500" cy="1729066"/>
        </p:xfrm>
        <a:graphic>
          <a:graphicData uri="http://schemas.openxmlformats.org/drawingml/2006/table">
            <a:tbl>
              <a:tblPr firstRow="1" bandRow="1">
                <a:tableStyleId>{21E4AEA4-8DFA-4A89-87EB-49C32662AFE0}</a:tableStyleId>
              </a:tblPr>
              <a:tblGrid>
                <a:gridCol w="1277750">
                  <a:extLst>
                    <a:ext uri="{9D8B030D-6E8A-4147-A177-3AD203B41FA5}">
                      <a16:colId xmlns:a16="http://schemas.microsoft.com/office/drawing/2014/main" val="2449288384"/>
                    </a:ext>
                  </a:extLst>
                </a:gridCol>
                <a:gridCol w="1277750">
                  <a:extLst>
                    <a:ext uri="{9D8B030D-6E8A-4147-A177-3AD203B41FA5}">
                      <a16:colId xmlns:a16="http://schemas.microsoft.com/office/drawing/2014/main" val="2504146078"/>
                    </a:ext>
                  </a:extLst>
                </a:gridCol>
              </a:tblGrid>
              <a:tr h="864533">
                <a:tc>
                  <a:txBody>
                    <a:bodyPr/>
                    <a:lstStyle/>
                    <a:p>
                      <a:r>
                        <a:rPr lang="en-US" dirty="0"/>
                        <a:t>Skewness</a:t>
                      </a:r>
                    </a:p>
                  </a:txBody>
                  <a:tcPr/>
                </a:tc>
                <a:tc>
                  <a:txBody>
                    <a:bodyPr/>
                    <a:lstStyle/>
                    <a:p>
                      <a:r>
                        <a:rPr lang="en-US" dirty="0"/>
                        <a:t>-0.1687449</a:t>
                      </a:r>
                    </a:p>
                  </a:txBody>
                  <a:tcPr/>
                </a:tc>
                <a:extLst>
                  <a:ext uri="{0D108BD9-81ED-4DB2-BD59-A6C34878D82A}">
                    <a16:rowId xmlns:a16="http://schemas.microsoft.com/office/drawing/2014/main" val="1993266699"/>
                  </a:ext>
                </a:extLst>
              </a:tr>
              <a:tr h="864533">
                <a:tc>
                  <a:txBody>
                    <a:bodyPr/>
                    <a:lstStyle/>
                    <a:p>
                      <a:r>
                        <a:rPr lang="en-US" dirty="0"/>
                        <a:t>Kurtosis</a:t>
                      </a:r>
                    </a:p>
                  </a:txBody>
                  <a:tcPr/>
                </a:tc>
                <a:tc>
                  <a:txBody>
                    <a:bodyPr/>
                    <a:lstStyle/>
                    <a:p>
                      <a:r>
                        <a:rPr lang="en-US" dirty="0"/>
                        <a:t>1.354938</a:t>
                      </a:r>
                    </a:p>
                  </a:txBody>
                  <a:tcPr/>
                </a:tc>
                <a:extLst>
                  <a:ext uri="{0D108BD9-81ED-4DB2-BD59-A6C34878D82A}">
                    <a16:rowId xmlns:a16="http://schemas.microsoft.com/office/drawing/2014/main" val="3114177678"/>
                  </a:ext>
                </a:extLst>
              </a:tr>
            </a:tbl>
          </a:graphicData>
        </a:graphic>
      </p:graphicFrame>
      <p:pic>
        <p:nvPicPr>
          <p:cNvPr id="3" name="Picture 2">
            <a:extLst>
              <a:ext uri="{FF2B5EF4-FFF2-40B4-BE49-F238E27FC236}">
                <a16:creationId xmlns:a16="http://schemas.microsoft.com/office/drawing/2014/main" id="{3CB28C24-7BE9-AA42-AAE3-A510E5D373FD}"/>
              </a:ext>
            </a:extLst>
          </p:cNvPr>
          <p:cNvPicPr>
            <a:picLocks noChangeAspect="1"/>
          </p:cNvPicPr>
          <p:nvPr/>
        </p:nvPicPr>
        <p:blipFill>
          <a:blip r:embed="rId2"/>
          <a:stretch>
            <a:fillRect/>
          </a:stretch>
        </p:blipFill>
        <p:spPr>
          <a:xfrm>
            <a:off x="5629867" y="1709728"/>
            <a:ext cx="4490526" cy="4570476"/>
          </a:xfrm>
          <a:prstGeom prst="rect">
            <a:avLst/>
          </a:prstGeom>
        </p:spPr>
      </p:pic>
    </p:spTree>
    <p:extLst>
      <p:ext uri="{BB962C8B-B14F-4D97-AF65-F5344CB8AC3E}">
        <p14:creationId xmlns:p14="http://schemas.microsoft.com/office/powerpoint/2010/main" val="235026359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AF6706C-CF07-43A1-BCC4-CBA5D33820D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E25D0AB9-712F-4C40-95AC-7C6BD2B2BC1D}"/>
              </a:ext>
            </a:extLst>
          </p:cNvPr>
          <p:cNvSpPr>
            <a:spLocks noGrp="1"/>
          </p:cNvSpPr>
          <p:nvPr>
            <p:ph type="title"/>
          </p:nvPr>
        </p:nvSpPr>
        <p:spPr>
          <a:xfrm>
            <a:off x="8180983" y="639097"/>
            <a:ext cx="3352256" cy="3746634"/>
          </a:xfrm>
        </p:spPr>
        <p:txBody>
          <a:bodyPr vert="horz" lIns="91440" tIns="45720" rIns="91440" bIns="45720" rtlCol="0" anchor="b">
            <a:normAutofit/>
          </a:bodyPr>
          <a:lstStyle/>
          <a:p>
            <a:pPr algn="r"/>
            <a:r>
              <a:rPr lang="en-US" sz="4400"/>
              <a:t>Satisfaction vs FWBSCORE</a:t>
            </a:r>
          </a:p>
        </p:txBody>
      </p:sp>
      <p:pic>
        <p:nvPicPr>
          <p:cNvPr id="4" name="Picture 3">
            <a:extLst>
              <a:ext uri="{FF2B5EF4-FFF2-40B4-BE49-F238E27FC236}">
                <a16:creationId xmlns:a16="http://schemas.microsoft.com/office/drawing/2014/main" id="{F32220CA-20A1-894F-A54D-24856C8E5481}"/>
              </a:ext>
            </a:extLst>
          </p:cNvPr>
          <p:cNvPicPr>
            <a:picLocks noChangeAspect="1"/>
          </p:cNvPicPr>
          <p:nvPr/>
        </p:nvPicPr>
        <p:blipFill>
          <a:blip r:embed="rId4"/>
          <a:stretch>
            <a:fillRect/>
          </a:stretch>
        </p:blipFill>
        <p:spPr>
          <a:xfrm>
            <a:off x="629810" y="1303139"/>
            <a:ext cx="6921364" cy="4256637"/>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14997199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E72CB9-037D-BC40-AAA0-3384A00CBD7C}"/>
              </a:ext>
            </a:extLst>
          </p:cNvPr>
          <p:cNvSpPr>
            <a:spLocks noGrp="1"/>
          </p:cNvSpPr>
          <p:nvPr>
            <p:ph type="title"/>
          </p:nvPr>
        </p:nvSpPr>
        <p:spPr/>
        <p:txBody>
          <a:bodyPr/>
          <a:lstStyle/>
          <a:p>
            <a:r>
              <a:rPr lang="en-US" dirty="0">
                <a:latin typeface="Optima" panose="02000503060000020004" pitchFamily="2" charset="0"/>
              </a:rPr>
              <a:t>Data sourced from:</a:t>
            </a:r>
          </a:p>
        </p:txBody>
      </p:sp>
      <p:sp>
        <p:nvSpPr>
          <p:cNvPr id="3" name="Text Placeholder 2">
            <a:extLst>
              <a:ext uri="{FF2B5EF4-FFF2-40B4-BE49-F238E27FC236}">
                <a16:creationId xmlns:a16="http://schemas.microsoft.com/office/drawing/2014/main" id="{9A5C4CB9-6BEB-3B43-8F16-75149DD1C599}"/>
              </a:ext>
            </a:extLst>
          </p:cNvPr>
          <p:cNvSpPr>
            <a:spLocks noGrp="1"/>
          </p:cNvSpPr>
          <p:nvPr>
            <p:ph type="body" idx="1"/>
          </p:nvPr>
        </p:nvSpPr>
        <p:spPr/>
        <p:txBody>
          <a:bodyPr/>
          <a:lstStyle/>
          <a:p>
            <a:r>
              <a:rPr lang="en-US" dirty="0"/>
              <a:t>The National Financial Well-Being Survey – Public Use file codebook</a:t>
            </a:r>
          </a:p>
          <a:p>
            <a:r>
              <a:rPr lang="en-US" dirty="0"/>
              <a:t>A Study Conducted September 2017</a:t>
            </a:r>
          </a:p>
        </p:txBody>
      </p:sp>
    </p:spTree>
    <p:extLst>
      <p:ext uri="{BB962C8B-B14F-4D97-AF65-F5344CB8AC3E}">
        <p14:creationId xmlns:p14="http://schemas.microsoft.com/office/powerpoint/2010/main" val="4663972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112" name="Picture 109">
            <a:extLst>
              <a:ext uri="{FF2B5EF4-FFF2-40B4-BE49-F238E27FC236}">
                <a16:creationId xmlns:a16="http://schemas.microsoft.com/office/drawing/2014/main" id="{6AF6706C-CF07-43A1-BCC4-CBA5D33820D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E25D0AB9-712F-4C40-95AC-7C6BD2B2BC1D}"/>
              </a:ext>
            </a:extLst>
          </p:cNvPr>
          <p:cNvSpPr>
            <a:spLocks noGrp="1"/>
          </p:cNvSpPr>
          <p:nvPr>
            <p:ph type="title"/>
          </p:nvPr>
        </p:nvSpPr>
        <p:spPr>
          <a:xfrm>
            <a:off x="8180983" y="639097"/>
            <a:ext cx="3352256" cy="3746634"/>
          </a:xfrm>
        </p:spPr>
        <p:txBody>
          <a:bodyPr vert="horz" lIns="91440" tIns="45720" rIns="91440" bIns="45720" rtlCol="0" anchor="b">
            <a:normAutofit/>
          </a:bodyPr>
          <a:lstStyle/>
          <a:p>
            <a:pPr algn="r"/>
            <a:r>
              <a:rPr lang="en-US" sz="4400" dirty="0"/>
              <a:t>SATISFACTION vs. FWBSCORE</a:t>
            </a:r>
          </a:p>
        </p:txBody>
      </p:sp>
      <p:graphicFrame>
        <p:nvGraphicFramePr>
          <p:cNvPr id="4" name="Table 3">
            <a:extLst>
              <a:ext uri="{FF2B5EF4-FFF2-40B4-BE49-F238E27FC236}">
                <a16:creationId xmlns:a16="http://schemas.microsoft.com/office/drawing/2014/main" id="{5748037B-C889-1C42-89CD-94E40ACF55CE}"/>
              </a:ext>
            </a:extLst>
          </p:cNvPr>
          <p:cNvGraphicFramePr>
            <a:graphicFrameLocks noGrp="1"/>
          </p:cNvGraphicFramePr>
          <p:nvPr>
            <p:extLst>
              <p:ext uri="{D42A27DB-BD31-4B8C-83A1-F6EECF244321}">
                <p14:modId xmlns:p14="http://schemas.microsoft.com/office/powerpoint/2010/main" val="3124748330"/>
              </p:ext>
            </p:extLst>
          </p:nvPr>
        </p:nvGraphicFramePr>
        <p:xfrm>
          <a:off x="216976" y="773624"/>
          <a:ext cx="7733656" cy="5617666"/>
        </p:xfrm>
        <a:graphic>
          <a:graphicData uri="http://schemas.openxmlformats.org/drawingml/2006/table">
            <a:tbl>
              <a:tblPr firstRow="1" bandRow="1">
                <a:tableStyleId>{9D7B26C5-4107-4FEC-AEDC-1716B250A1EF}</a:tableStyleId>
              </a:tblPr>
              <a:tblGrid>
                <a:gridCol w="1332092">
                  <a:extLst>
                    <a:ext uri="{9D8B030D-6E8A-4147-A177-3AD203B41FA5}">
                      <a16:colId xmlns:a16="http://schemas.microsoft.com/office/drawing/2014/main" val="3786168325"/>
                    </a:ext>
                  </a:extLst>
                </a:gridCol>
                <a:gridCol w="1619156">
                  <a:extLst>
                    <a:ext uri="{9D8B030D-6E8A-4147-A177-3AD203B41FA5}">
                      <a16:colId xmlns:a16="http://schemas.microsoft.com/office/drawing/2014/main" val="1633261430"/>
                    </a:ext>
                  </a:extLst>
                </a:gridCol>
                <a:gridCol w="1195602">
                  <a:extLst>
                    <a:ext uri="{9D8B030D-6E8A-4147-A177-3AD203B41FA5}">
                      <a16:colId xmlns:a16="http://schemas.microsoft.com/office/drawing/2014/main" val="3904505151"/>
                    </a:ext>
                  </a:extLst>
                </a:gridCol>
                <a:gridCol w="1195602">
                  <a:extLst>
                    <a:ext uri="{9D8B030D-6E8A-4147-A177-3AD203B41FA5}">
                      <a16:colId xmlns:a16="http://schemas.microsoft.com/office/drawing/2014/main" val="2798431509"/>
                    </a:ext>
                  </a:extLst>
                </a:gridCol>
                <a:gridCol w="1195602">
                  <a:extLst>
                    <a:ext uri="{9D8B030D-6E8A-4147-A177-3AD203B41FA5}">
                      <a16:colId xmlns:a16="http://schemas.microsoft.com/office/drawing/2014/main" val="700149321"/>
                    </a:ext>
                  </a:extLst>
                </a:gridCol>
                <a:gridCol w="1195602">
                  <a:extLst>
                    <a:ext uri="{9D8B030D-6E8A-4147-A177-3AD203B41FA5}">
                      <a16:colId xmlns:a16="http://schemas.microsoft.com/office/drawing/2014/main" val="3791548594"/>
                    </a:ext>
                  </a:extLst>
                </a:gridCol>
              </a:tblGrid>
              <a:tr h="629558">
                <a:tc>
                  <a:txBody>
                    <a:bodyPr/>
                    <a:lstStyle/>
                    <a:p>
                      <a:r>
                        <a:rPr lang="en-US" sz="1800" b="0" cap="all" spc="150" dirty="0">
                          <a:solidFill>
                            <a:schemeClr val="lt1"/>
                          </a:solidFill>
                        </a:rPr>
                        <a:t>RESPONSE</a:t>
                      </a:r>
                    </a:p>
                  </a:txBody>
                  <a:tcPr marL="158581" marR="158581" marT="158581" marB="158581"/>
                </a:tc>
                <a:tc>
                  <a:txBody>
                    <a:bodyPr/>
                    <a:lstStyle/>
                    <a:p>
                      <a:r>
                        <a:rPr lang="en-US" sz="1800" b="0" cap="all" spc="150" dirty="0">
                          <a:solidFill>
                            <a:schemeClr val="lt1"/>
                          </a:solidFill>
                        </a:rPr>
                        <a:t>MIN</a:t>
                      </a:r>
                    </a:p>
                  </a:txBody>
                  <a:tcPr marL="158581" marR="158581" marT="158581" marB="158581"/>
                </a:tc>
                <a:tc>
                  <a:txBody>
                    <a:bodyPr/>
                    <a:lstStyle/>
                    <a:p>
                      <a:r>
                        <a:rPr lang="en-US" sz="1800" b="0" cap="all" spc="150" dirty="0">
                          <a:solidFill>
                            <a:schemeClr val="lt1"/>
                          </a:solidFill>
                        </a:rPr>
                        <a:t>1</a:t>
                      </a:r>
                      <a:r>
                        <a:rPr lang="en-US" sz="1800" b="0" cap="all" spc="150" baseline="30000" dirty="0">
                          <a:solidFill>
                            <a:schemeClr val="lt1"/>
                          </a:solidFill>
                        </a:rPr>
                        <a:t>st</a:t>
                      </a:r>
                      <a:r>
                        <a:rPr lang="en-US" sz="1800" b="0" cap="all" spc="150" dirty="0">
                          <a:solidFill>
                            <a:schemeClr val="lt1"/>
                          </a:solidFill>
                        </a:rPr>
                        <a:t> quartile</a:t>
                      </a:r>
                    </a:p>
                  </a:txBody>
                  <a:tcPr marL="158581" marR="158581" marT="158581" marB="158581"/>
                </a:tc>
                <a:tc>
                  <a:txBody>
                    <a:bodyPr/>
                    <a:lstStyle/>
                    <a:p>
                      <a:r>
                        <a:rPr lang="en-US" sz="1800" b="0" cap="all" spc="150" dirty="0">
                          <a:solidFill>
                            <a:schemeClr val="lt1"/>
                          </a:solidFill>
                        </a:rPr>
                        <a:t>median</a:t>
                      </a:r>
                    </a:p>
                  </a:txBody>
                  <a:tcPr marL="158581" marR="158581" marT="158581" marB="158581"/>
                </a:tc>
                <a:tc>
                  <a:txBody>
                    <a:bodyPr/>
                    <a:lstStyle/>
                    <a:p>
                      <a:r>
                        <a:rPr lang="en-US" sz="1800" b="0" cap="all" spc="150" dirty="0">
                          <a:solidFill>
                            <a:schemeClr val="lt1"/>
                          </a:solidFill>
                        </a:rPr>
                        <a:t>3</a:t>
                      </a:r>
                      <a:r>
                        <a:rPr lang="en-US" sz="1800" b="0" cap="all" spc="150" baseline="30000" dirty="0">
                          <a:solidFill>
                            <a:schemeClr val="lt1"/>
                          </a:solidFill>
                        </a:rPr>
                        <a:t>rd</a:t>
                      </a:r>
                      <a:r>
                        <a:rPr lang="en-US" sz="1800" b="0" cap="all" spc="150" dirty="0">
                          <a:solidFill>
                            <a:schemeClr val="lt1"/>
                          </a:solidFill>
                        </a:rPr>
                        <a:t> quartile</a:t>
                      </a:r>
                    </a:p>
                  </a:txBody>
                  <a:tcPr marL="158581" marR="158581" marT="158581" marB="158581"/>
                </a:tc>
                <a:tc>
                  <a:txBody>
                    <a:bodyPr/>
                    <a:lstStyle/>
                    <a:p>
                      <a:r>
                        <a:rPr lang="en-US" sz="1800" b="0" cap="all" spc="150" dirty="0">
                          <a:solidFill>
                            <a:schemeClr val="lt1"/>
                          </a:solidFill>
                        </a:rPr>
                        <a:t>max</a:t>
                      </a:r>
                    </a:p>
                  </a:txBody>
                  <a:tcPr marL="158581" marR="158581" marT="158581" marB="158581"/>
                </a:tc>
                <a:extLst>
                  <a:ext uri="{0D108BD9-81ED-4DB2-BD59-A6C34878D82A}">
                    <a16:rowId xmlns:a16="http://schemas.microsoft.com/office/drawing/2014/main" val="3642068119"/>
                  </a:ext>
                </a:extLst>
              </a:tr>
              <a:tr h="585764">
                <a:tc>
                  <a:txBody>
                    <a:bodyPr/>
                    <a:lstStyle/>
                    <a:p>
                      <a:r>
                        <a:rPr lang="en-US" sz="1500" cap="none" spc="0" dirty="0">
                          <a:solidFill>
                            <a:schemeClr val="tx1"/>
                          </a:solidFill>
                        </a:rPr>
                        <a:t>1 Strongly Disagree</a:t>
                      </a:r>
                    </a:p>
                  </a:txBody>
                  <a:tcPr marL="158581" marR="158581" marT="158581" marB="158581"/>
                </a:tc>
                <a:tc>
                  <a:txBody>
                    <a:bodyPr/>
                    <a:lstStyle/>
                    <a:p>
                      <a:r>
                        <a:rPr lang="en-US" sz="1500" cap="none" spc="0" dirty="0">
                          <a:solidFill>
                            <a:schemeClr val="tx1"/>
                          </a:solidFill>
                        </a:rPr>
                        <a:t>3</a:t>
                      </a:r>
                    </a:p>
                  </a:txBody>
                  <a:tcPr marL="158581" marR="158581" marT="158581" marB="158581"/>
                </a:tc>
                <a:tc>
                  <a:txBody>
                    <a:bodyPr/>
                    <a:lstStyle/>
                    <a:p>
                      <a:r>
                        <a:rPr lang="en-US" sz="1500" cap="none" spc="0" dirty="0">
                          <a:solidFill>
                            <a:schemeClr val="tx1"/>
                          </a:solidFill>
                        </a:rPr>
                        <a:t>15</a:t>
                      </a:r>
                    </a:p>
                  </a:txBody>
                  <a:tcPr marL="158581" marR="158581" marT="158581" marB="158581"/>
                </a:tc>
                <a:tc>
                  <a:txBody>
                    <a:bodyPr/>
                    <a:lstStyle/>
                    <a:p>
                      <a:r>
                        <a:rPr lang="en-US" sz="1500" cap="none" spc="0" dirty="0">
                          <a:solidFill>
                            <a:schemeClr val="tx1"/>
                          </a:solidFill>
                        </a:rPr>
                        <a:t>25.5</a:t>
                      </a:r>
                    </a:p>
                  </a:txBody>
                  <a:tcPr marL="158581" marR="158581" marT="158581" marB="158581"/>
                </a:tc>
                <a:tc>
                  <a:txBody>
                    <a:bodyPr/>
                    <a:lstStyle/>
                    <a:p>
                      <a:r>
                        <a:rPr lang="en-US" sz="1500" cap="none" spc="0" dirty="0">
                          <a:solidFill>
                            <a:schemeClr val="tx1"/>
                          </a:solidFill>
                        </a:rPr>
                        <a:t>40</a:t>
                      </a:r>
                    </a:p>
                  </a:txBody>
                  <a:tcPr marL="158581" marR="158581" marT="158581" marB="158581"/>
                </a:tc>
                <a:tc>
                  <a:txBody>
                    <a:bodyPr/>
                    <a:lstStyle/>
                    <a:p>
                      <a:r>
                        <a:rPr lang="en-US" sz="1500" cap="none" spc="0" dirty="0">
                          <a:solidFill>
                            <a:schemeClr val="tx1"/>
                          </a:solidFill>
                        </a:rPr>
                        <a:t>79</a:t>
                      </a:r>
                    </a:p>
                  </a:txBody>
                  <a:tcPr marL="158581" marR="158581" marT="158581" marB="158581"/>
                </a:tc>
                <a:extLst>
                  <a:ext uri="{0D108BD9-81ED-4DB2-BD59-A6C34878D82A}">
                    <a16:rowId xmlns:a16="http://schemas.microsoft.com/office/drawing/2014/main" val="1583829788"/>
                  </a:ext>
                </a:extLst>
              </a:tr>
              <a:tr h="585764">
                <a:tc>
                  <a:txBody>
                    <a:bodyPr/>
                    <a:lstStyle/>
                    <a:p>
                      <a:r>
                        <a:rPr lang="en-US" sz="1500" cap="none" spc="0" dirty="0">
                          <a:solidFill>
                            <a:schemeClr val="tx1"/>
                          </a:solidFill>
                        </a:rPr>
                        <a:t>2</a:t>
                      </a:r>
                    </a:p>
                  </a:txBody>
                  <a:tcPr marL="158581" marR="158581" marT="158581" marB="158581"/>
                </a:tc>
                <a:tc>
                  <a:txBody>
                    <a:bodyPr/>
                    <a:lstStyle/>
                    <a:p>
                      <a:r>
                        <a:rPr lang="en-US" sz="1500" cap="none" spc="0" dirty="0">
                          <a:solidFill>
                            <a:schemeClr val="tx1"/>
                          </a:solidFill>
                        </a:rPr>
                        <a:t>3</a:t>
                      </a:r>
                    </a:p>
                  </a:txBody>
                  <a:tcPr marL="158581" marR="158581" marT="158581" marB="158581"/>
                </a:tc>
                <a:tc>
                  <a:txBody>
                    <a:bodyPr/>
                    <a:lstStyle/>
                    <a:p>
                      <a:r>
                        <a:rPr lang="en-US" sz="1500" cap="none" spc="0" dirty="0">
                          <a:solidFill>
                            <a:schemeClr val="tx1"/>
                          </a:solidFill>
                        </a:rPr>
                        <a:t>23.5</a:t>
                      </a:r>
                    </a:p>
                  </a:txBody>
                  <a:tcPr marL="158581" marR="158581" marT="158581" marB="158581"/>
                </a:tc>
                <a:tc>
                  <a:txBody>
                    <a:bodyPr/>
                    <a:lstStyle/>
                    <a:p>
                      <a:r>
                        <a:rPr lang="en-US" sz="1500" cap="none" spc="0" dirty="0">
                          <a:solidFill>
                            <a:schemeClr val="tx1"/>
                          </a:solidFill>
                        </a:rPr>
                        <a:t>34</a:t>
                      </a:r>
                    </a:p>
                  </a:txBody>
                  <a:tcPr marL="158581" marR="158581" marT="158581" marB="158581"/>
                </a:tc>
                <a:tc>
                  <a:txBody>
                    <a:bodyPr/>
                    <a:lstStyle/>
                    <a:p>
                      <a:r>
                        <a:rPr lang="en-US" sz="1500" cap="none" spc="0" dirty="0">
                          <a:solidFill>
                            <a:schemeClr val="tx1"/>
                          </a:solidFill>
                        </a:rPr>
                        <a:t>41.5</a:t>
                      </a:r>
                    </a:p>
                  </a:txBody>
                  <a:tcPr marL="158581" marR="158581" marT="158581" marB="158581"/>
                </a:tc>
                <a:tc>
                  <a:txBody>
                    <a:bodyPr/>
                    <a:lstStyle/>
                    <a:p>
                      <a:r>
                        <a:rPr lang="en-US" sz="1500" cap="none" spc="0" dirty="0">
                          <a:solidFill>
                            <a:schemeClr val="tx1"/>
                          </a:solidFill>
                        </a:rPr>
                        <a:t>71</a:t>
                      </a:r>
                    </a:p>
                  </a:txBody>
                  <a:tcPr marL="158581" marR="158581" marT="158581" marB="158581"/>
                </a:tc>
                <a:extLst>
                  <a:ext uri="{0D108BD9-81ED-4DB2-BD59-A6C34878D82A}">
                    <a16:rowId xmlns:a16="http://schemas.microsoft.com/office/drawing/2014/main" val="3461566329"/>
                  </a:ext>
                </a:extLst>
              </a:tr>
              <a:tr h="585764">
                <a:tc>
                  <a:txBody>
                    <a:bodyPr/>
                    <a:lstStyle/>
                    <a:p>
                      <a:r>
                        <a:rPr lang="en-US" sz="1500" cap="none" spc="0" dirty="0">
                          <a:solidFill>
                            <a:schemeClr val="tx1"/>
                          </a:solidFill>
                        </a:rPr>
                        <a:t>3</a:t>
                      </a:r>
                    </a:p>
                  </a:txBody>
                  <a:tcPr marL="158581" marR="158581" marT="158581" marB="158581"/>
                </a:tc>
                <a:tc>
                  <a:txBody>
                    <a:bodyPr/>
                    <a:lstStyle/>
                    <a:p>
                      <a:r>
                        <a:rPr lang="en-US" sz="1500" cap="none" spc="0" dirty="0">
                          <a:solidFill>
                            <a:schemeClr val="tx1"/>
                          </a:solidFill>
                        </a:rPr>
                        <a:t>3</a:t>
                      </a:r>
                    </a:p>
                  </a:txBody>
                  <a:tcPr marL="158581" marR="158581" marT="158581" marB="158581"/>
                </a:tc>
                <a:tc>
                  <a:txBody>
                    <a:bodyPr/>
                    <a:lstStyle/>
                    <a:p>
                      <a:r>
                        <a:rPr lang="en-US" sz="1500" cap="none" spc="0" dirty="0">
                          <a:solidFill>
                            <a:schemeClr val="tx1"/>
                          </a:solidFill>
                        </a:rPr>
                        <a:t>24</a:t>
                      </a:r>
                    </a:p>
                  </a:txBody>
                  <a:tcPr marL="158581" marR="158581" marT="158581" marB="158581"/>
                </a:tc>
                <a:tc>
                  <a:txBody>
                    <a:bodyPr/>
                    <a:lstStyle/>
                    <a:p>
                      <a:r>
                        <a:rPr lang="en-US" sz="1500" cap="none" spc="0" dirty="0">
                          <a:solidFill>
                            <a:schemeClr val="tx1"/>
                          </a:solidFill>
                        </a:rPr>
                        <a:t>33</a:t>
                      </a:r>
                    </a:p>
                  </a:txBody>
                  <a:tcPr marL="158581" marR="158581" marT="158581" marB="158581"/>
                </a:tc>
                <a:tc>
                  <a:txBody>
                    <a:bodyPr/>
                    <a:lstStyle/>
                    <a:p>
                      <a:r>
                        <a:rPr lang="en-US" sz="1500" cap="none" spc="0" dirty="0">
                          <a:solidFill>
                            <a:schemeClr val="tx1"/>
                          </a:solidFill>
                        </a:rPr>
                        <a:t>40</a:t>
                      </a:r>
                    </a:p>
                  </a:txBody>
                  <a:tcPr marL="158581" marR="158581" marT="158581" marB="158581"/>
                </a:tc>
                <a:tc>
                  <a:txBody>
                    <a:bodyPr/>
                    <a:lstStyle/>
                    <a:p>
                      <a:r>
                        <a:rPr lang="en-US" sz="1500" cap="none" spc="0" dirty="0">
                          <a:solidFill>
                            <a:schemeClr val="tx1"/>
                          </a:solidFill>
                        </a:rPr>
                        <a:t>68</a:t>
                      </a:r>
                    </a:p>
                  </a:txBody>
                  <a:tcPr marL="158581" marR="158581" marT="158581" marB="158581"/>
                </a:tc>
                <a:extLst>
                  <a:ext uri="{0D108BD9-81ED-4DB2-BD59-A6C34878D82A}">
                    <a16:rowId xmlns:a16="http://schemas.microsoft.com/office/drawing/2014/main" val="2907555003"/>
                  </a:ext>
                </a:extLst>
              </a:tr>
              <a:tr h="585764">
                <a:tc>
                  <a:txBody>
                    <a:bodyPr/>
                    <a:lstStyle/>
                    <a:p>
                      <a:r>
                        <a:rPr lang="en-US" sz="1500" cap="none" spc="0" dirty="0">
                          <a:solidFill>
                            <a:schemeClr val="tx1"/>
                          </a:solidFill>
                        </a:rPr>
                        <a:t>4</a:t>
                      </a:r>
                    </a:p>
                  </a:txBody>
                  <a:tcPr marL="158581" marR="158581" marT="158581" marB="158581"/>
                </a:tc>
                <a:tc>
                  <a:txBody>
                    <a:bodyPr/>
                    <a:lstStyle/>
                    <a:p>
                      <a:r>
                        <a:rPr lang="en-US" sz="1500" cap="none" spc="0" dirty="0">
                          <a:solidFill>
                            <a:schemeClr val="tx1"/>
                          </a:solidFill>
                        </a:rPr>
                        <a:t>3</a:t>
                      </a:r>
                    </a:p>
                  </a:txBody>
                  <a:tcPr marL="158581" marR="158581" marT="158581" marB="158581"/>
                </a:tc>
                <a:tc>
                  <a:txBody>
                    <a:bodyPr/>
                    <a:lstStyle/>
                    <a:p>
                      <a:r>
                        <a:rPr lang="en-US" sz="1500" cap="none" spc="0" dirty="0">
                          <a:solidFill>
                            <a:schemeClr val="tx1"/>
                          </a:solidFill>
                        </a:rPr>
                        <a:t>28</a:t>
                      </a:r>
                    </a:p>
                  </a:txBody>
                  <a:tcPr marL="158581" marR="158581" marT="158581" marB="158581"/>
                </a:tc>
                <a:tc>
                  <a:txBody>
                    <a:bodyPr/>
                    <a:lstStyle/>
                    <a:p>
                      <a:r>
                        <a:rPr lang="en-US" sz="1500" cap="none" spc="0" dirty="0">
                          <a:solidFill>
                            <a:schemeClr val="tx1"/>
                          </a:solidFill>
                        </a:rPr>
                        <a:t>37</a:t>
                      </a:r>
                    </a:p>
                  </a:txBody>
                  <a:tcPr marL="158581" marR="158581" marT="158581" marB="158581"/>
                </a:tc>
                <a:tc>
                  <a:txBody>
                    <a:bodyPr/>
                    <a:lstStyle/>
                    <a:p>
                      <a:r>
                        <a:rPr lang="en-US" sz="1500" cap="none" spc="0" dirty="0">
                          <a:solidFill>
                            <a:schemeClr val="tx1"/>
                          </a:solidFill>
                        </a:rPr>
                        <a:t>42</a:t>
                      </a:r>
                    </a:p>
                  </a:txBody>
                  <a:tcPr marL="158581" marR="158581" marT="158581" marB="158581"/>
                </a:tc>
                <a:tc>
                  <a:txBody>
                    <a:bodyPr/>
                    <a:lstStyle/>
                    <a:p>
                      <a:r>
                        <a:rPr lang="en-US" sz="1500" cap="none" spc="0" dirty="0">
                          <a:solidFill>
                            <a:schemeClr val="tx1"/>
                          </a:solidFill>
                        </a:rPr>
                        <a:t>79</a:t>
                      </a:r>
                    </a:p>
                  </a:txBody>
                  <a:tcPr marL="158581" marR="158581" marT="158581" marB="158581"/>
                </a:tc>
                <a:extLst>
                  <a:ext uri="{0D108BD9-81ED-4DB2-BD59-A6C34878D82A}">
                    <a16:rowId xmlns:a16="http://schemas.microsoft.com/office/drawing/2014/main" val="3381788137"/>
                  </a:ext>
                </a:extLst>
              </a:tr>
              <a:tr h="585764">
                <a:tc>
                  <a:txBody>
                    <a:bodyPr/>
                    <a:lstStyle/>
                    <a:p>
                      <a:r>
                        <a:rPr lang="en-US" sz="1500" cap="none" spc="0" dirty="0">
                          <a:solidFill>
                            <a:schemeClr val="tx1"/>
                          </a:solidFill>
                        </a:rPr>
                        <a:t>5</a:t>
                      </a:r>
                    </a:p>
                  </a:txBody>
                  <a:tcPr marL="158581" marR="158581" marT="158581" marB="158581"/>
                </a:tc>
                <a:tc>
                  <a:txBody>
                    <a:bodyPr/>
                    <a:lstStyle/>
                    <a:p>
                      <a:r>
                        <a:rPr lang="en-US" sz="1500" cap="none" spc="0" dirty="0">
                          <a:solidFill>
                            <a:schemeClr val="tx1"/>
                          </a:solidFill>
                        </a:rPr>
                        <a:t>3</a:t>
                      </a:r>
                    </a:p>
                  </a:txBody>
                  <a:tcPr marL="158581" marR="158581" marT="158581" marB="158581"/>
                </a:tc>
                <a:tc>
                  <a:txBody>
                    <a:bodyPr/>
                    <a:lstStyle/>
                    <a:p>
                      <a:r>
                        <a:rPr lang="en-US" sz="1500" cap="none" spc="0" dirty="0">
                          <a:solidFill>
                            <a:schemeClr val="tx1"/>
                          </a:solidFill>
                        </a:rPr>
                        <a:t>35</a:t>
                      </a:r>
                    </a:p>
                  </a:txBody>
                  <a:tcPr marL="158581" marR="158581" marT="158581" marB="158581"/>
                </a:tc>
                <a:tc>
                  <a:txBody>
                    <a:bodyPr/>
                    <a:lstStyle/>
                    <a:p>
                      <a:r>
                        <a:rPr lang="en-US" sz="1500" cap="none" spc="0" dirty="0">
                          <a:solidFill>
                            <a:schemeClr val="tx1"/>
                          </a:solidFill>
                        </a:rPr>
                        <a:t>41</a:t>
                      </a:r>
                    </a:p>
                  </a:txBody>
                  <a:tcPr marL="158581" marR="158581" marT="158581" marB="158581"/>
                </a:tc>
                <a:tc>
                  <a:txBody>
                    <a:bodyPr/>
                    <a:lstStyle/>
                    <a:p>
                      <a:r>
                        <a:rPr lang="en-US" sz="1500" cap="none" spc="0" dirty="0">
                          <a:solidFill>
                            <a:schemeClr val="tx1"/>
                          </a:solidFill>
                        </a:rPr>
                        <a:t>48</a:t>
                      </a:r>
                    </a:p>
                  </a:txBody>
                  <a:tcPr marL="158581" marR="158581" marT="158581" marB="158581"/>
                </a:tc>
                <a:tc>
                  <a:txBody>
                    <a:bodyPr/>
                    <a:lstStyle/>
                    <a:p>
                      <a:r>
                        <a:rPr lang="en-US" sz="1500" cap="none" spc="0" dirty="0">
                          <a:solidFill>
                            <a:schemeClr val="tx1"/>
                          </a:solidFill>
                        </a:rPr>
                        <a:t>79</a:t>
                      </a:r>
                    </a:p>
                  </a:txBody>
                  <a:tcPr marL="158581" marR="158581" marT="158581" marB="158581"/>
                </a:tc>
                <a:extLst>
                  <a:ext uri="{0D108BD9-81ED-4DB2-BD59-A6C34878D82A}">
                    <a16:rowId xmlns:a16="http://schemas.microsoft.com/office/drawing/2014/main" val="2331980447"/>
                  </a:ext>
                </a:extLst>
              </a:tr>
              <a:tr h="585764">
                <a:tc>
                  <a:txBody>
                    <a:bodyPr/>
                    <a:lstStyle/>
                    <a:p>
                      <a:r>
                        <a:rPr lang="en-US" sz="1500" cap="none" spc="0" dirty="0">
                          <a:solidFill>
                            <a:schemeClr val="tx1"/>
                          </a:solidFill>
                        </a:rPr>
                        <a:t>6</a:t>
                      </a:r>
                    </a:p>
                  </a:txBody>
                  <a:tcPr marL="158581" marR="158581" marT="158581" marB="158581"/>
                </a:tc>
                <a:tc>
                  <a:txBody>
                    <a:bodyPr/>
                    <a:lstStyle/>
                    <a:p>
                      <a:r>
                        <a:rPr lang="en-US" sz="1500" cap="none" spc="0" dirty="0">
                          <a:solidFill>
                            <a:schemeClr val="tx1"/>
                          </a:solidFill>
                        </a:rPr>
                        <a:t>10</a:t>
                      </a:r>
                    </a:p>
                  </a:txBody>
                  <a:tcPr marL="158581" marR="158581" marT="158581" marB="158581"/>
                </a:tc>
                <a:tc>
                  <a:txBody>
                    <a:bodyPr/>
                    <a:lstStyle/>
                    <a:p>
                      <a:r>
                        <a:rPr lang="en-US" sz="1500" cap="none" spc="0" dirty="0">
                          <a:solidFill>
                            <a:schemeClr val="tx1"/>
                          </a:solidFill>
                        </a:rPr>
                        <a:t>41</a:t>
                      </a:r>
                    </a:p>
                  </a:txBody>
                  <a:tcPr marL="158581" marR="158581" marT="158581" marB="158581"/>
                </a:tc>
                <a:tc>
                  <a:txBody>
                    <a:bodyPr/>
                    <a:lstStyle/>
                    <a:p>
                      <a:r>
                        <a:rPr lang="en-US" sz="1500" cap="none" spc="0" dirty="0">
                          <a:solidFill>
                            <a:schemeClr val="tx1"/>
                          </a:solidFill>
                        </a:rPr>
                        <a:t>48</a:t>
                      </a:r>
                    </a:p>
                  </a:txBody>
                  <a:tcPr marL="158581" marR="158581" marT="158581" marB="158581"/>
                </a:tc>
                <a:tc>
                  <a:txBody>
                    <a:bodyPr/>
                    <a:lstStyle/>
                    <a:p>
                      <a:r>
                        <a:rPr lang="en-US" sz="1500" cap="none" spc="0" dirty="0">
                          <a:solidFill>
                            <a:schemeClr val="tx1"/>
                          </a:solidFill>
                        </a:rPr>
                        <a:t>55</a:t>
                      </a:r>
                    </a:p>
                  </a:txBody>
                  <a:tcPr marL="158581" marR="158581" marT="158581" marB="158581"/>
                </a:tc>
                <a:tc>
                  <a:txBody>
                    <a:bodyPr/>
                    <a:lstStyle/>
                    <a:p>
                      <a:r>
                        <a:rPr lang="en-US" sz="1500" cap="none" spc="0" dirty="0">
                          <a:solidFill>
                            <a:schemeClr val="tx1"/>
                          </a:solidFill>
                        </a:rPr>
                        <a:t>79</a:t>
                      </a:r>
                    </a:p>
                  </a:txBody>
                  <a:tcPr marL="158581" marR="158581" marT="158581" marB="158581"/>
                </a:tc>
                <a:extLst>
                  <a:ext uri="{0D108BD9-81ED-4DB2-BD59-A6C34878D82A}">
                    <a16:rowId xmlns:a16="http://schemas.microsoft.com/office/drawing/2014/main" val="3632826425"/>
                  </a:ext>
                </a:extLst>
              </a:tr>
              <a:tr h="585764">
                <a:tc>
                  <a:txBody>
                    <a:bodyPr/>
                    <a:lstStyle/>
                    <a:p>
                      <a:r>
                        <a:rPr lang="en-US" sz="1500" cap="none" spc="0" dirty="0">
                          <a:solidFill>
                            <a:schemeClr val="tx1"/>
                          </a:solidFill>
                        </a:rPr>
                        <a:t>7 Strongly Agree</a:t>
                      </a:r>
                    </a:p>
                  </a:txBody>
                  <a:tcPr marL="158581" marR="158581" marT="158581" marB="158581"/>
                </a:tc>
                <a:tc>
                  <a:txBody>
                    <a:bodyPr/>
                    <a:lstStyle/>
                    <a:p>
                      <a:r>
                        <a:rPr lang="en-US" sz="1500" cap="none" spc="0" dirty="0">
                          <a:solidFill>
                            <a:schemeClr val="tx1"/>
                          </a:solidFill>
                        </a:rPr>
                        <a:t>14</a:t>
                      </a:r>
                    </a:p>
                  </a:txBody>
                  <a:tcPr marL="158581" marR="158581" marT="158581" marB="158581"/>
                </a:tc>
                <a:tc>
                  <a:txBody>
                    <a:bodyPr/>
                    <a:lstStyle/>
                    <a:p>
                      <a:r>
                        <a:rPr lang="en-US" sz="1500" cap="none" spc="0" dirty="0">
                          <a:solidFill>
                            <a:schemeClr val="tx1"/>
                          </a:solidFill>
                        </a:rPr>
                        <a:t>42.5</a:t>
                      </a:r>
                    </a:p>
                  </a:txBody>
                  <a:tcPr marL="158581" marR="158581" marT="158581" marB="158581"/>
                </a:tc>
                <a:tc>
                  <a:txBody>
                    <a:bodyPr/>
                    <a:lstStyle/>
                    <a:p>
                      <a:r>
                        <a:rPr lang="en-US" sz="1500" cap="none" spc="0" dirty="0">
                          <a:solidFill>
                            <a:schemeClr val="tx1"/>
                          </a:solidFill>
                        </a:rPr>
                        <a:t>51</a:t>
                      </a:r>
                    </a:p>
                  </a:txBody>
                  <a:tcPr marL="158581" marR="158581" marT="158581" marB="158581"/>
                </a:tc>
                <a:tc>
                  <a:txBody>
                    <a:bodyPr/>
                    <a:lstStyle/>
                    <a:p>
                      <a:r>
                        <a:rPr lang="en-US" sz="1500" cap="none" spc="0" dirty="0">
                          <a:solidFill>
                            <a:schemeClr val="tx1"/>
                          </a:solidFill>
                        </a:rPr>
                        <a:t>61</a:t>
                      </a:r>
                    </a:p>
                  </a:txBody>
                  <a:tcPr marL="158581" marR="158581" marT="158581" marB="158581"/>
                </a:tc>
                <a:tc>
                  <a:txBody>
                    <a:bodyPr/>
                    <a:lstStyle/>
                    <a:p>
                      <a:r>
                        <a:rPr lang="en-US" sz="1500" cap="none" spc="0" dirty="0">
                          <a:solidFill>
                            <a:schemeClr val="tx1"/>
                          </a:solidFill>
                        </a:rPr>
                        <a:t>79</a:t>
                      </a:r>
                    </a:p>
                  </a:txBody>
                  <a:tcPr marL="158581" marR="158581" marT="158581" marB="158581"/>
                </a:tc>
                <a:extLst>
                  <a:ext uri="{0D108BD9-81ED-4DB2-BD59-A6C34878D82A}">
                    <a16:rowId xmlns:a16="http://schemas.microsoft.com/office/drawing/2014/main" val="595837544"/>
                  </a:ext>
                </a:extLst>
              </a:tr>
            </a:tbl>
          </a:graphicData>
        </a:graphic>
      </p:graphicFrame>
    </p:spTree>
    <p:extLst>
      <p:ext uri="{BB962C8B-B14F-4D97-AF65-F5344CB8AC3E}">
        <p14:creationId xmlns:p14="http://schemas.microsoft.com/office/powerpoint/2010/main" val="126392848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5199221F-6662-4B53-A219-D9116A81E67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E25D0AB9-712F-4C40-95AC-7C6BD2B2BC1D}"/>
              </a:ext>
            </a:extLst>
          </p:cNvPr>
          <p:cNvSpPr>
            <a:spLocks noGrp="1"/>
          </p:cNvSpPr>
          <p:nvPr>
            <p:ph type="title"/>
          </p:nvPr>
        </p:nvSpPr>
        <p:spPr>
          <a:xfrm>
            <a:off x="6628895" y="1756147"/>
            <a:ext cx="5076230" cy="2601011"/>
          </a:xfrm>
        </p:spPr>
        <p:txBody>
          <a:bodyPr vert="horz" lIns="91440" tIns="45720" rIns="91440" bIns="45720" rtlCol="0" anchor="b">
            <a:normAutofit/>
          </a:bodyPr>
          <a:lstStyle/>
          <a:p>
            <a:pPr algn="r"/>
            <a:r>
              <a:rPr lang="en-US" sz="4800"/>
              <a:t>Satisfaction vs fwbscore</a:t>
            </a:r>
          </a:p>
        </p:txBody>
      </p:sp>
      <p:pic>
        <p:nvPicPr>
          <p:cNvPr id="6" name="Picture 5">
            <a:extLst>
              <a:ext uri="{FF2B5EF4-FFF2-40B4-BE49-F238E27FC236}">
                <a16:creationId xmlns:a16="http://schemas.microsoft.com/office/drawing/2014/main" id="{42FCC2A9-16C4-C346-A158-D23BA1B42A18}"/>
              </a:ext>
            </a:extLst>
          </p:cNvPr>
          <p:cNvPicPr>
            <a:picLocks noChangeAspect="1"/>
          </p:cNvPicPr>
          <p:nvPr/>
        </p:nvPicPr>
        <p:blipFill>
          <a:blip r:embed="rId4"/>
          <a:stretch>
            <a:fillRect/>
          </a:stretch>
        </p:blipFill>
        <p:spPr>
          <a:xfrm>
            <a:off x="764215" y="639098"/>
            <a:ext cx="2517415" cy="2692424"/>
          </a:xfrm>
          <a:prstGeom prst="roundRect">
            <a:avLst>
              <a:gd name="adj" fmla="val 6267"/>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pic>
        <p:nvPicPr>
          <p:cNvPr id="5" name="Picture 4">
            <a:extLst>
              <a:ext uri="{FF2B5EF4-FFF2-40B4-BE49-F238E27FC236}">
                <a16:creationId xmlns:a16="http://schemas.microsoft.com/office/drawing/2014/main" id="{6C7BDDC2-A630-8A4E-900C-7597222524C6}"/>
              </a:ext>
            </a:extLst>
          </p:cNvPr>
          <p:cNvPicPr>
            <a:picLocks noChangeAspect="1"/>
          </p:cNvPicPr>
          <p:nvPr/>
        </p:nvPicPr>
        <p:blipFill>
          <a:blip r:embed="rId5"/>
          <a:stretch>
            <a:fillRect/>
          </a:stretch>
        </p:blipFill>
        <p:spPr>
          <a:xfrm>
            <a:off x="3459429" y="639098"/>
            <a:ext cx="2524146" cy="2692424"/>
          </a:xfrm>
          <a:prstGeom prst="roundRect">
            <a:avLst>
              <a:gd name="adj" fmla="val 6267"/>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pic>
        <p:nvPicPr>
          <p:cNvPr id="7" name="Picture 6">
            <a:extLst>
              <a:ext uri="{FF2B5EF4-FFF2-40B4-BE49-F238E27FC236}">
                <a16:creationId xmlns:a16="http://schemas.microsoft.com/office/drawing/2014/main" id="{603AA494-5568-2E4D-A798-3B7C12F2947C}"/>
              </a:ext>
            </a:extLst>
          </p:cNvPr>
          <p:cNvPicPr>
            <a:picLocks noChangeAspect="1"/>
          </p:cNvPicPr>
          <p:nvPr/>
        </p:nvPicPr>
        <p:blipFill>
          <a:blip r:embed="rId6"/>
          <a:stretch>
            <a:fillRect/>
          </a:stretch>
        </p:blipFill>
        <p:spPr>
          <a:xfrm>
            <a:off x="788314" y="3522111"/>
            <a:ext cx="2493316" cy="2537726"/>
          </a:xfrm>
          <a:prstGeom prst="roundRect">
            <a:avLst>
              <a:gd name="adj" fmla="val 6267"/>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pic>
        <p:nvPicPr>
          <p:cNvPr id="8" name="Picture 7">
            <a:extLst>
              <a:ext uri="{FF2B5EF4-FFF2-40B4-BE49-F238E27FC236}">
                <a16:creationId xmlns:a16="http://schemas.microsoft.com/office/drawing/2014/main" id="{1066F15C-7178-5E4B-8CFC-93FAA13416AE}"/>
              </a:ext>
            </a:extLst>
          </p:cNvPr>
          <p:cNvPicPr>
            <a:picLocks noChangeAspect="1"/>
          </p:cNvPicPr>
          <p:nvPr/>
        </p:nvPicPr>
        <p:blipFill>
          <a:blip r:embed="rId7"/>
          <a:stretch>
            <a:fillRect/>
          </a:stretch>
        </p:blipFill>
        <p:spPr>
          <a:xfrm>
            <a:off x="3459429" y="3522111"/>
            <a:ext cx="2638162" cy="2413917"/>
          </a:xfrm>
          <a:prstGeom prst="roundRect">
            <a:avLst>
              <a:gd name="adj" fmla="val 6267"/>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174755369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5D0AB9-712F-4C40-95AC-7C6BD2B2BC1D}"/>
              </a:ext>
            </a:extLst>
          </p:cNvPr>
          <p:cNvSpPr>
            <a:spLocks noGrp="1"/>
          </p:cNvSpPr>
          <p:nvPr>
            <p:ph type="title"/>
          </p:nvPr>
        </p:nvSpPr>
        <p:spPr/>
        <p:txBody>
          <a:bodyPr/>
          <a:lstStyle/>
          <a:p>
            <a:r>
              <a:rPr lang="en-US" dirty="0">
                <a:latin typeface="Optima" panose="02000503060000020004" pitchFamily="2" charset="0"/>
              </a:rPr>
              <a:t>DELAYGRAT</a:t>
            </a:r>
          </a:p>
        </p:txBody>
      </p:sp>
      <p:graphicFrame>
        <p:nvGraphicFramePr>
          <p:cNvPr id="5" name="Table 4">
            <a:extLst>
              <a:ext uri="{FF2B5EF4-FFF2-40B4-BE49-F238E27FC236}">
                <a16:creationId xmlns:a16="http://schemas.microsoft.com/office/drawing/2014/main" id="{141D611D-ADC7-2D45-A278-81757963288A}"/>
              </a:ext>
            </a:extLst>
          </p:cNvPr>
          <p:cNvGraphicFramePr>
            <a:graphicFrameLocks noGrp="1"/>
          </p:cNvGraphicFramePr>
          <p:nvPr>
            <p:extLst>
              <p:ext uri="{D42A27DB-BD31-4B8C-83A1-F6EECF244321}">
                <p14:modId xmlns:p14="http://schemas.microsoft.com/office/powerpoint/2010/main" val="3596883557"/>
              </p:ext>
            </p:extLst>
          </p:nvPr>
        </p:nvGraphicFramePr>
        <p:xfrm>
          <a:off x="265193" y="2734445"/>
          <a:ext cx="2555500" cy="1729066"/>
        </p:xfrm>
        <a:graphic>
          <a:graphicData uri="http://schemas.openxmlformats.org/drawingml/2006/table">
            <a:tbl>
              <a:tblPr firstRow="1" bandRow="1">
                <a:tableStyleId>{21E4AEA4-8DFA-4A89-87EB-49C32662AFE0}</a:tableStyleId>
              </a:tblPr>
              <a:tblGrid>
                <a:gridCol w="1277750">
                  <a:extLst>
                    <a:ext uri="{9D8B030D-6E8A-4147-A177-3AD203B41FA5}">
                      <a16:colId xmlns:a16="http://schemas.microsoft.com/office/drawing/2014/main" val="2449288384"/>
                    </a:ext>
                  </a:extLst>
                </a:gridCol>
                <a:gridCol w="1277750">
                  <a:extLst>
                    <a:ext uri="{9D8B030D-6E8A-4147-A177-3AD203B41FA5}">
                      <a16:colId xmlns:a16="http://schemas.microsoft.com/office/drawing/2014/main" val="2504146078"/>
                    </a:ext>
                  </a:extLst>
                </a:gridCol>
              </a:tblGrid>
              <a:tr h="864533">
                <a:tc>
                  <a:txBody>
                    <a:bodyPr/>
                    <a:lstStyle/>
                    <a:p>
                      <a:r>
                        <a:rPr lang="en-US" dirty="0"/>
                        <a:t>Skewness</a:t>
                      </a:r>
                    </a:p>
                  </a:txBody>
                  <a:tcPr/>
                </a:tc>
                <a:tc>
                  <a:txBody>
                    <a:bodyPr/>
                    <a:lstStyle/>
                    <a:p>
                      <a:r>
                        <a:rPr lang="en-US" dirty="0"/>
                        <a:t>0.760227</a:t>
                      </a:r>
                    </a:p>
                  </a:txBody>
                  <a:tcPr/>
                </a:tc>
                <a:extLst>
                  <a:ext uri="{0D108BD9-81ED-4DB2-BD59-A6C34878D82A}">
                    <a16:rowId xmlns:a16="http://schemas.microsoft.com/office/drawing/2014/main" val="1993266699"/>
                  </a:ext>
                </a:extLst>
              </a:tr>
              <a:tr h="864533">
                <a:tc>
                  <a:txBody>
                    <a:bodyPr/>
                    <a:lstStyle/>
                    <a:p>
                      <a:r>
                        <a:rPr lang="en-US" dirty="0"/>
                        <a:t>Kurtosis</a:t>
                      </a:r>
                    </a:p>
                  </a:txBody>
                  <a:tcPr/>
                </a:tc>
                <a:tc>
                  <a:txBody>
                    <a:bodyPr/>
                    <a:lstStyle/>
                    <a:p>
                      <a:r>
                        <a:rPr lang="en-US" dirty="0"/>
                        <a:t>2.107598</a:t>
                      </a:r>
                    </a:p>
                  </a:txBody>
                  <a:tcPr/>
                </a:tc>
                <a:extLst>
                  <a:ext uri="{0D108BD9-81ED-4DB2-BD59-A6C34878D82A}">
                    <a16:rowId xmlns:a16="http://schemas.microsoft.com/office/drawing/2014/main" val="3114177678"/>
                  </a:ext>
                </a:extLst>
              </a:tr>
            </a:tbl>
          </a:graphicData>
        </a:graphic>
      </p:graphicFrame>
      <p:pic>
        <p:nvPicPr>
          <p:cNvPr id="4" name="Picture 3">
            <a:extLst>
              <a:ext uri="{FF2B5EF4-FFF2-40B4-BE49-F238E27FC236}">
                <a16:creationId xmlns:a16="http://schemas.microsoft.com/office/drawing/2014/main" id="{E4845162-C1D7-1A45-BF47-D72118F42AAE}"/>
              </a:ext>
            </a:extLst>
          </p:cNvPr>
          <p:cNvPicPr>
            <a:picLocks noChangeAspect="1"/>
          </p:cNvPicPr>
          <p:nvPr/>
        </p:nvPicPr>
        <p:blipFill>
          <a:blip r:embed="rId2"/>
          <a:stretch>
            <a:fillRect/>
          </a:stretch>
        </p:blipFill>
        <p:spPr>
          <a:xfrm>
            <a:off x="4937825" y="1599554"/>
            <a:ext cx="4610100" cy="4495800"/>
          </a:xfrm>
          <a:prstGeom prst="rect">
            <a:avLst/>
          </a:prstGeom>
        </p:spPr>
      </p:pic>
    </p:spTree>
    <p:extLst>
      <p:ext uri="{BB962C8B-B14F-4D97-AF65-F5344CB8AC3E}">
        <p14:creationId xmlns:p14="http://schemas.microsoft.com/office/powerpoint/2010/main" val="272614264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AF6706C-CF07-43A1-BCC4-CBA5D33820D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E25D0AB9-712F-4C40-95AC-7C6BD2B2BC1D}"/>
              </a:ext>
            </a:extLst>
          </p:cNvPr>
          <p:cNvSpPr>
            <a:spLocks noGrp="1"/>
          </p:cNvSpPr>
          <p:nvPr>
            <p:ph type="title"/>
          </p:nvPr>
        </p:nvSpPr>
        <p:spPr>
          <a:xfrm>
            <a:off x="643464" y="639097"/>
            <a:ext cx="4789678" cy="3746634"/>
          </a:xfrm>
        </p:spPr>
        <p:txBody>
          <a:bodyPr vert="horz" lIns="91440" tIns="45720" rIns="91440" bIns="45720" rtlCol="0" anchor="b">
            <a:normAutofit/>
          </a:bodyPr>
          <a:lstStyle/>
          <a:p>
            <a:pPr algn="r"/>
            <a:r>
              <a:rPr lang="en-US" sz="4800"/>
              <a:t>DELAYGRAT vS FWBSCORE</a:t>
            </a:r>
          </a:p>
        </p:txBody>
      </p:sp>
      <p:pic>
        <p:nvPicPr>
          <p:cNvPr id="3" name="Picture 2">
            <a:extLst>
              <a:ext uri="{FF2B5EF4-FFF2-40B4-BE49-F238E27FC236}">
                <a16:creationId xmlns:a16="http://schemas.microsoft.com/office/drawing/2014/main" id="{ABE70FA1-1CC4-0249-AA02-81B191EE85E6}"/>
              </a:ext>
            </a:extLst>
          </p:cNvPr>
          <p:cNvPicPr>
            <a:picLocks noChangeAspect="1"/>
          </p:cNvPicPr>
          <p:nvPr/>
        </p:nvPicPr>
        <p:blipFill>
          <a:blip r:embed="rId4"/>
          <a:stretch>
            <a:fillRect/>
          </a:stretch>
        </p:blipFill>
        <p:spPr>
          <a:xfrm>
            <a:off x="6076606" y="1757879"/>
            <a:ext cx="5471927" cy="3337875"/>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213092763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5199221F-6662-4B53-A219-D9116A81E67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E25D0AB9-712F-4C40-95AC-7C6BD2B2BC1D}"/>
              </a:ext>
            </a:extLst>
          </p:cNvPr>
          <p:cNvSpPr>
            <a:spLocks noGrp="1"/>
          </p:cNvSpPr>
          <p:nvPr>
            <p:ph type="title"/>
          </p:nvPr>
        </p:nvSpPr>
        <p:spPr>
          <a:xfrm>
            <a:off x="6628895" y="1756147"/>
            <a:ext cx="5076230" cy="2601011"/>
          </a:xfrm>
        </p:spPr>
        <p:txBody>
          <a:bodyPr vert="horz" lIns="91440" tIns="45720" rIns="91440" bIns="45720" rtlCol="0" anchor="b">
            <a:normAutofit/>
          </a:bodyPr>
          <a:lstStyle/>
          <a:p>
            <a:pPr algn="r"/>
            <a:r>
              <a:rPr lang="en-US" sz="4800" dirty="0"/>
              <a:t>DELAYGRAT vs </a:t>
            </a:r>
            <a:r>
              <a:rPr lang="en-US" sz="4800"/>
              <a:t>fwbscore</a:t>
            </a:r>
            <a:endParaRPr lang="en-US" sz="4800" dirty="0"/>
          </a:p>
        </p:txBody>
      </p:sp>
      <p:pic>
        <p:nvPicPr>
          <p:cNvPr id="17" name="Picture 16">
            <a:extLst>
              <a:ext uri="{FF2B5EF4-FFF2-40B4-BE49-F238E27FC236}">
                <a16:creationId xmlns:a16="http://schemas.microsoft.com/office/drawing/2014/main" id="{B8456ED4-93B0-4F48-9D03-9E5D6F061AB4}"/>
              </a:ext>
            </a:extLst>
          </p:cNvPr>
          <p:cNvPicPr>
            <a:picLocks noChangeAspect="1"/>
          </p:cNvPicPr>
          <p:nvPr/>
        </p:nvPicPr>
        <p:blipFill>
          <a:blip r:embed="rId4"/>
          <a:stretch>
            <a:fillRect/>
          </a:stretch>
        </p:blipFill>
        <p:spPr>
          <a:xfrm>
            <a:off x="643469" y="659966"/>
            <a:ext cx="2638161" cy="2671555"/>
          </a:xfrm>
          <a:prstGeom prst="roundRect">
            <a:avLst>
              <a:gd name="adj" fmla="val 6267"/>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pic>
        <p:nvPicPr>
          <p:cNvPr id="16" name="Picture 15">
            <a:extLst>
              <a:ext uri="{FF2B5EF4-FFF2-40B4-BE49-F238E27FC236}">
                <a16:creationId xmlns:a16="http://schemas.microsoft.com/office/drawing/2014/main" id="{50A0976F-9AA0-F147-AE35-297C0079019D}"/>
              </a:ext>
            </a:extLst>
          </p:cNvPr>
          <p:cNvPicPr>
            <a:picLocks noChangeAspect="1"/>
          </p:cNvPicPr>
          <p:nvPr/>
        </p:nvPicPr>
        <p:blipFill>
          <a:blip r:embed="rId5"/>
          <a:stretch>
            <a:fillRect/>
          </a:stretch>
        </p:blipFill>
        <p:spPr>
          <a:xfrm>
            <a:off x="3459429" y="699958"/>
            <a:ext cx="2638161" cy="2631564"/>
          </a:xfrm>
          <a:prstGeom prst="roundRect">
            <a:avLst>
              <a:gd name="adj" fmla="val 6267"/>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pic>
        <p:nvPicPr>
          <p:cNvPr id="15" name="Picture 14">
            <a:extLst>
              <a:ext uri="{FF2B5EF4-FFF2-40B4-BE49-F238E27FC236}">
                <a16:creationId xmlns:a16="http://schemas.microsoft.com/office/drawing/2014/main" id="{D3A931E7-9A92-DA4C-808A-660C89EEA023}"/>
              </a:ext>
            </a:extLst>
          </p:cNvPr>
          <p:cNvPicPr>
            <a:picLocks noChangeAspect="1"/>
          </p:cNvPicPr>
          <p:nvPr/>
        </p:nvPicPr>
        <p:blipFill>
          <a:blip r:embed="rId6"/>
          <a:stretch>
            <a:fillRect/>
          </a:stretch>
        </p:blipFill>
        <p:spPr>
          <a:xfrm>
            <a:off x="643468" y="3522111"/>
            <a:ext cx="2638162" cy="2552420"/>
          </a:xfrm>
          <a:prstGeom prst="roundRect">
            <a:avLst>
              <a:gd name="adj" fmla="val 6267"/>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pic>
        <p:nvPicPr>
          <p:cNvPr id="14" name="Picture 13">
            <a:extLst>
              <a:ext uri="{FF2B5EF4-FFF2-40B4-BE49-F238E27FC236}">
                <a16:creationId xmlns:a16="http://schemas.microsoft.com/office/drawing/2014/main" id="{22DA8565-6967-534C-9C6E-F7B9782441F5}"/>
              </a:ext>
            </a:extLst>
          </p:cNvPr>
          <p:cNvPicPr>
            <a:picLocks noChangeAspect="1"/>
          </p:cNvPicPr>
          <p:nvPr/>
        </p:nvPicPr>
        <p:blipFill>
          <a:blip r:embed="rId7"/>
          <a:stretch>
            <a:fillRect/>
          </a:stretch>
        </p:blipFill>
        <p:spPr>
          <a:xfrm>
            <a:off x="3459429" y="3522111"/>
            <a:ext cx="2638162" cy="2479872"/>
          </a:xfrm>
          <a:prstGeom prst="roundRect">
            <a:avLst>
              <a:gd name="adj" fmla="val 6267"/>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111735421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5D0AB9-712F-4C40-95AC-7C6BD2B2BC1D}"/>
              </a:ext>
            </a:extLst>
          </p:cNvPr>
          <p:cNvSpPr>
            <a:spLocks noGrp="1"/>
          </p:cNvSpPr>
          <p:nvPr>
            <p:ph type="title"/>
          </p:nvPr>
        </p:nvSpPr>
        <p:spPr/>
        <p:txBody>
          <a:bodyPr/>
          <a:lstStyle/>
          <a:p>
            <a:r>
              <a:rPr lang="en-US" dirty="0">
                <a:latin typeface="Optima" panose="02000503060000020004" pitchFamily="2" charset="0"/>
              </a:rPr>
              <a:t>DILIGENCE</a:t>
            </a:r>
          </a:p>
        </p:txBody>
      </p:sp>
      <p:graphicFrame>
        <p:nvGraphicFramePr>
          <p:cNvPr id="5" name="Table 4">
            <a:extLst>
              <a:ext uri="{FF2B5EF4-FFF2-40B4-BE49-F238E27FC236}">
                <a16:creationId xmlns:a16="http://schemas.microsoft.com/office/drawing/2014/main" id="{141D611D-ADC7-2D45-A278-81757963288A}"/>
              </a:ext>
            </a:extLst>
          </p:cNvPr>
          <p:cNvGraphicFramePr>
            <a:graphicFrameLocks noGrp="1"/>
          </p:cNvGraphicFramePr>
          <p:nvPr>
            <p:extLst>
              <p:ext uri="{D42A27DB-BD31-4B8C-83A1-F6EECF244321}">
                <p14:modId xmlns:p14="http://schemas.microsoft.com/office/powerpoint/2010/main" val="2318830189"/>
              </p:ext>
            </p:extLst>
          </p:nvPr>
        </p:nvGraphicFramePr>
        <p:xfrm>
          <a:off x="265193" y="2734445"/>
          <a:ext cx="2555500" cy="1729066"/>
        </p:xfrm>
        <a:graphic>
          <a:graphicData uri="http://schemas.openxmlformats.org/drawingml/2006/table">
            <a:tbl>
              <a:tblPr firstRow="1" bandRow="1">
                <a:tableStyleId>{21E4AEA4-8DFA-4A89-87EB-49C32662AFE0}</a:tableStyleId>
              </a:tblPr>
              <a:tblGrid>
                <a:gridCol w="1277750">
                  <a:extLst>
                    <a:ext uri="{9D8B030D-6E8A-4147-A177-3AD203B41FA5}">
                      <a16:colId xmlns:a16="http://schemas.microsoft.com/office/drawing/2014/main" val="2449288384"/>
                    </a:ext>
                  </a:extLst>
                </a:gridCol>
                <a:gridCol w="1277750">
                  <a:extLst>
                    <a:ext uri="{9D8B030D-6E8A-4147-A177-3AD203B41FA5}">
                      <a16:colId xmlns:a16="http://schemas.microsoft.com/office/drawing/2014/main" val="2504146078"/>
                    </a:ext>
                  </a:extLst>
                </a:gridCol>
              </a:tblGrid>
              <a:tr h="864533">
                <a:tc>
                  <a:txBody>
                    <a:bodyPr/>
                    <a:lstStyle/>
                    <a:p>
                      <a:r>
                        <a:rPr lang="en-US" dirty="0"/>
                        <a:t>Skewness</a:t>
                      </a:r>
                    </a:p>
                  </a:txBody>
                  <a:tcPr/>
                </a:tc>
                <a:tc>
                  <a:txBody>
                    <a:bodyPr/>
                    <a:lstStyle/>
                    <a:p>
                      <a:r>
                        <a:rPr lang="en-US" dirty="0"/>
                        <a:t>0.7079637</a:t>
                      </a:r>
                    </a:p>
                  </a:txBody>
                  <a:tcPr/>
                </a:tc>
                <a:extLst>
                  <a:ext uri="{0D108BD9-81ED-4DB2-BD59-A6C34878D82A}">
                    <a16:rowId xmlns:a16="http://schemas.microsoft.com/office/drawing/2014/main" val="1993266699"/>
                  </a:ext>
                </a:extLst>
              </a:tr>
              <a:tr h="864533">
                <a:tc>
                  <a:txBody>
                    <a:bodyPr/>
                    <a:lstStyle/>
                    <a:p>
                      <a:r>
                        <a:rPr lang="en-US" dirty="0"/>
                        <a:t>Kurtosis</a:t>
                      </a:r>
                    </a:p>
                  </a:txBody>
                  <a:tcPr/>
                </a:tc>
                <a:tc>
                  <a:txBody>
                    <a:bodyPr/>
                    <a:lstStyle/>
                    <a:p>
                      <a:r>
                        <a:rPr lang="en-US" dirty="0"/>
                        <a:t>2.053925</a:t>
                      </a:r>
                    </a:p>
                  </a:txBody>
                  <a:tcPr/>
                </a:tc>
                <a:extLst>
                  <a:ext uri="{0D108BD9-81ED-4DB2-BD59-A6C34878D82A}">
                    <a16:rowId xmlns:a16="http://schemas.microsoft.com/office/drawing/2014/main" val="3114177678"/>
                  </a:ext>
                </a:extLst>
              </a:tr>
            </a:tbl>
          </a:graphicData>
        </a:graphic>
      </p:graphicFrame>
      <p:pic>
        <p:nvPicPr>
          <p:cNvPr id="4" name="Picture 3">
            <a:extLst>
              <a:ext uri="{FF2B5EF4-FFF2-40B4-BE49-F238E27FC236}">
                <a16:creationId xmlns:a16="http://schemas.microsoft.com/office/drawing/2014/main" id="{9DB07A6D-1DDB-5C4F-9A54-612096A95C5B}"/>
              </a:ext>
            </a:extLst>
          </p:cNvPr>
          <p:cNvPicPr>
            <a:picLocks noChangeAspect="1"/>
          </p:cNvPicPr>
          <p:nvPr/>
        </p:nvPicPr>
        <p:blipFill>
          <a:blip r:embed="rId2"/>
          <a:stretch>
            <a:fillRect/>
          </a:stretch>
        </p:blipFill>
        <p:spPr>
          <a:xfrm>
            <a:off x="3949746" y="1694194"/>
            <a:ext cx="7184494" cy="4393769"/>
          </a:xfrm>
          <a:prstGeom prst="rect">
            <a:avLst/>
          </a:prstGeom>
        </p:spPr>
      </p:pic>
    </p:spTree>
    <p:extLst>
      <p:ext uri="{BB962C8B-B14F-4D97-AF65-F5344CB8AC3E}">
        <p14:creationId xmlns:p14="http://schemas.microsoft.com/office/powerpoint/2010/main" val="413458608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AF6706C-CF07-43A1-BCC4-CBA5D33820D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E25D0AB9-712F-4C40-95AC-7C6BD2B2BC1D}"/>
              </a:ext>
            </a:extLst>
          </p:cNvPr>
          <p:cNvSpPr>
            <a:spLocks noGrp="1"/>
          </p:cNvSpPr>
          <p:nvPr>
            <p:ph type="title"/>
          </p:nvPr>
        </p:nvSpPr>
        <p:spPr>
          <a:xfrm>
            <a:off x="8180983" y="639097"/>
            <a:ext cx="3352256" cy="3746634"/>
          </a:xfrm>
        </p:spPr>
        <p:txBody>
          <a:bodyPr vert="horz" lIns="91440" tIns="45720" rIns="91440" bIns="45720" rtlCol="0" anchor="b">
            <a:normAutofit/>
          </a:bodyPr>
          <a:lstStyle/>
          <a:p>
            <a:pPr algn="r"/>
            <a:r>
              <a:rPr lang="en-US" sz="4800" dirty="0"/>
              <a:t>DILIGENCE vs </a:t>
            </a:r>
            <a:r>
              <a:rPr lang="en-US" sz="4800" dirty="0" err="1"/>
              <a:t>fwbscore</a:t>
            </a:r>
            <a:endParaRPr lang="en-US" sz="4800" dirty="0"/>
          </a:p>
        </p:txBody>
      </p:sp>
      <p:pic>
        <p:nvPicPr>
          <p:cNvPr id="3" name="Picture 2">
            <a:extLst>
              <a:ext uri="{FF2B5EF4-FFF2-40B4-BE49-F238E27FC236}">
                <a16:creationId xmlns:a16="http://schemas.microsoft.com/office/drawing/2014/main" id="{EDDAB9A7-3DA9-324E-89D3-43B22E2B6D24}"/>
              </a:ext>
            </a:extLst>
          </p:cNvPr>
          <p:cNvPicPr>
            <a:picLocks noChangeAspect="1"/>
          </p:cNvPicPr>
          <p:nvPr/>
        </p:nvPicPr>
        <p:blipFill>
          <a:blip r:embed="rId4"/>
          <a:stretch>
            <a:fillRect/>
          </a:stretch>
        </p:blipFill>
        <p:spPr>
          <a:xfrm>
            <a:off x="629810" y="1398307"/>
            <a:ext cx="6921364" cy="4066301"/>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134309198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5199221F-6662-4B53-A219-D9116A81E67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E25D0AB9-712F-4C40-95AC-7C6BD2B2BC1D}"/>
              </a:ext>
            </a:extLst>
          </p:cNvPr>
          <p:cNvSpPr>
            <a:spLocks noGrp="1"/>
          </p:cNvSpPr>
          <p:nvPr>
            <p:ph type="title"/>
          </p:nvPr>
        </p:nvSpPr>
        <p:spPr>
          <a:xfrm>
            <a:off x="6628895" y="1756147"/>
            <a:ext cx="5076230" cy="2601011"/>
          </a:xfrm>
        </p:spPr>
        <p:txBody>
          <a:bodyPr vert="horz" lIns="91440" tIns="45720" rIns="91440" bIns="45720" rtlCol="0" anchor="b">
            <a:normAutofit/>
          </a:bodyPr>
          <a:lstStyle/>
          <a:p>
            <a:pPr algn="r"/>
            <a:r>
              <a:rPr lang="en-US" sz="4800" dirty="0"/>
              <a:t>DILIGENCE vs </a:t>
            </a:r>
            <a:r>
              <a:rPr lang="en-US" sz="4800"/>
              <a:t>fwbscore</a:t>
            </a:r>
            <a:endParaRPr lang="en-US" sz="4800" dirty="0"/>
          </a:p>
        </p:txBody>
      </p:sp>
      <p:pic>
        <p:nvPicPr>
          <p:cNvPr id="10" name="Picture 9">
            <a:extLst>
              <a:ext uri="{FF2B5EF4-FFF2-40B4-BE49-F238E27FC236}">
                <a16:creationId xmlns:a16="http://schemas.microsoft.com/office/drawing/2014/main" id="{4F6A16F4-004E-5E46-BBF1-90EC38AB9D72}"/>
              </a:ext>
            </a:extLst>
          </p:cNvPr>
          <p:cNvPicPr>
            <a:picLocks noChangeAspect="1"/>
          </p:cNvPicPr>
          <p:nvPr/>
        </p:nvPicPr>
        <p:blipFill>
          <a:blip r:embed="rId4"/>
          <a:stretch>
            <a:fillRect/>
          </a:stretch>
        </p:blipFill>
        <p:spPr>
          <a:xfrm>
            <a:off x="676711" y="639098"/>
            <a:ext cx="2604919" cy="2692424"/>
          </a:xfrm>
          <a:prstGeom prst="roundRect">
            <a:avLst>
              <a:gd name="adj" fmla="val 6267"/>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pic>
        <p:nvPicPr>
          <p:cNvPr id="4" name="Picture 3">
            <a:extLst>
              <a:ext uri="{FF2B5EF4-FFF2-40B4-BE49-F238E27FC236}">
                <a16:creationId xmlns:a16="http://schemas.microsoft.com/office/drawing/2014/main" id="{53E6223E-3D96-AB41-876F-761C9BC8171E}"/>
              </a:ext>
            </a:extLst>
          </p:cNvPr>
          <p:cNvPicPr>
            <a:picLocks noChangeAspect="1"/>
          </p:cNvPicPr>
          <p:nvPr/>
        </p:nvPicPr>
        <p:blipFill>
          <a:blip r:embed="rId5"/>
          <a:stretch>
            <a:fillRect/>
          </a:stretch>
        </p:blipFill>
        <p:spPr>
          <a:xfrm>
            <a:off x="3459429" y="639520"/>
            <a:ext cx="2638161" cy="2692001"/>
          </a:xfrm>
          <a:prstGeom prst="roundRect">
            <a:avLst>
              <a:gd name="adj" fmla="val 6267"/>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pic>
        <p:nvPicPr>
          <p:cNvPr id="9" name="Picture 8">
            <a:extLst>
              <a:ext uri="{FF2B5EF4-FFF2-40B4-BE49-F238E27FC236}">
                <a16:creationId xmlns:a16="http://schemas.microsoft.com/office/drawing/2014/main" id="{C89CB5E9-1B3A-5447-8488-67A65F45ED35}"/>
              </a:ext>
            </a:extLst>
          </p:cNvPr>
          <p:cNvPicPr>
            <a:picLocks noChangeAspect="1"/>
          </p:cNvPicPr>
          <p:nvPr/>
        </p:nvPicPr>
        <p:blipFill>
          <a:blip r:embed="rId6"/>
          <a:stretch>
            <a:fillRect/>
          </a:stretch>
        </p:blipFill>
        <p:spPr>
          <a:xfrm>
            <a:off x="643468" y="3522111"/>
            <a:ext cx="2638162" cy="2624970"/>
          </a:xfrm>
          <a:prstGeom prst="roundRect">
            <a:avLst>
              <a:gd name="adj" fmla="val 6267"/>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pic>
        <p:nvPicPr>
          <p:cNvPr id="3" name="Picture 2">
            <a:extLst>
              <a:ext uri="{FF2B5EF4-FFF2-40B4-BE49-F238E27FC236}">
                <a16:creationId xmlns:a16="http://schemas.microsoft.com/office/drawing/2014/main" id="{7B8424AF-0081-844B-AA5C-A6D994BC7F77}"/>
              </a:ext>
            </a:extLst>
          </p:cNvPr>
          <p:cNvPicPr>
            <a:picLocks noChangeAspect="1"/>
          </p:cNvPicPr>
          <p:nvPr/>
        </p:nvPicPr>
        <p:blipFill>
          <a:blip r:embed="rId7"/>
          <a:stretch>
            <a:fillRect/>
          </a:stretch>
        </p:blipFill>
        <p:spPr>
          <a:xfrm>
            <a:off x="3459429" y="3522111"/>
            <a:ext cx="2638162" cy="2532634"/>
          </a:xfrm>
          <a:prstGeom prst="roundRect">
            <a:avLst>
              <a:gd name="adj" fmla="val 6267"/>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400260690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5D0AB9-712F-4C40-95AC-7C6BD2B2BC1D}"/>
              </a:ext>
            </a:extLst>
          </p:cNvPr>
          <p:cNvSpPr>
            <a:spLocks noGrp="1"/>
          </p:cNvSpPr>
          <p:nvPr>
            <p:ph type="title"/>
          </p:nvPr>
        </p:nvSpPr>
        <p:spPr/>
        <p:txBody>
          <a:bodyPr/>
          <a:lstStyle/>
          <a:p>
            <a:r>
              <a:rPr lang="en-US" dirty="0" err="1">
                <a:latin typeface="Optima" panose="02000503060000020004" pitchFamily="2" charset="0"/>
              </a:rPr>
              <a:t>DIstrEss</a:t>
            </a:r>
            <a:endParaRPr lang="en-US" dirty="0">
              <a:latin typeface="Optima" panose="02000503060000020004" pitchFamily="2" charset="0"/>
            </a:endParaRPr>
          </a:p>
        </p:txBody>
      </p:sp>
      <p:graphicFrame>
        <p:nvGraphicFramePr>
          <p:cNvPr id="5" name="Table 4">
            <a:extLst>
              <a:ext uri="{FF2B5EF4-FFF2-40B4-BE49-F238E27FC236}">
                <a16:creationId xmlns:a16="http://schemas.microsoft.com/office/drawing/2014/main" id="{141D611D-ADC7-2D45-A278-81757963288A}"/>
              </a:ext>
            </a:extLst>
          </p:cNvPr>
          <p:cNvGraphicFramePr>
            <a:graphicFrameLocks noGrp="1"/>
          </p:cNvGraphicFramePr>
          <p:nvPr>
            <p:extLst>
              <p:ext uri="{D42A27DB-BD31-4B8C-83A1-F6EECF244321}">
                <p14:modId xmlns:p14="http://schemas.microsoft.com/office/powerpoint/2010/main" val="3325646142"/>
              </p:ext>
            </p:extLst>
          </p:nvPr>
        </p:nvGraphicFramePr>
        <p:xfrm>
          <a:off x="265193" y="2734445"/>
          <a:ext cx="2555500" cy="1729066"/>
        </p:xfrm>
        <a:graphic>
          <a:graphicData uri="http://schemas.openxmlformats.org/drawingml/2006/table">
            <a:tbl>
              <a:tblPr firstRow="1" bandRow="1">
                <a:tableStyleId>{21E4AEA4-8DFA-4A89-87EB-49C32662AFE0}</a:tableStyleId>
              </a:tblPr>
              <a:tblGrid>
                <a:gridCol w="1277750">
                  <a:extLst>
                    <a:ext uri="{9D8B030D-6E8A-4147-A177-3AD203B41FA5}">
                      <a16:colId xmlns:a16="http://schemas.microsoft.com/office/drawing/2014/main" val="2449288384"/>
                    </a:ext>
                  </a:extLst>
                </a:gridCol>
                <a:gridCol w="1277750">
                  <a:extLst>
                    <a:ext uri="{9D8B030D-6E8A-4147-A177-3AD203B41FA5}">
                      <a16:colId xmlns:a16="http://schemas.microsoft.com/office/drawing/2014/main" val="2504146078"/>
                    </a:ext>
                  </a:extLst>
                </a:gridCol>
              </a:tblGrid>
              <a:tr h="864533">
                <a:tc>
                  <a:txBody>
                    <a:bodyPr/>
                    <a:lstStyle/>
                    <a:p>
                      <a:r>
                        <a:rPr lang="en-US" dirty="0"/>
                        <a:t>Skewness</a:t>
                      </a:r>
                    </a:p>
                  </a:txBody>
                  <a:tcPr/>
                </a:tc>
                <a:tc>
                  <a:txBody>
                    <a:bodyPr/>
                    <a:lstStyle/>
                    <a:p>
                      <a:r>
                        <a:rPr lang="en-US" dirty="0"/>
                        <a:t>-0.2416841</a:t>
                      </a:r>
                    </a:p>
                  </a:txBody>
                  <a:tcPr/>
                </a:tc>
                <a:extLst>
                  <a:ext uri="{0D108BD9-81ED-4DB2-BD59-A6C34878D82A}">
                    <a16:rowId xmlns:a16="http://schemas.microsoft.com/office/drawing/2014/main" val="1993266699"/>
                  </a:ext>
                </a:extLst>
              </a:tr>
              <a:tr h="864533">
                <a:tc>
                  <a:txBody>
                    <a:bodyPr/>
                    <a:lstStyle/>
                    <a:p>
                      <a:r>
                        <a:rPr lang="en-US" dirty="0"/>
                        <a:t>Kurtosis</a:t>
                      </a:r>
                    </a:p>
                  </a:txBody>
                  <a:tcPr/>
                </a:tc>
                <a:tc>
                  <a:txBody>
                    <a:bodyPr/>
                    <a:lstStyle/>
                    <a:p>
                      <a:r>
                        <a:rPr lang="en-US" dirty="0"/>
                        <a:t>1.412201</a:t>
                      </a:r>
                    </a:p>
                  </a:txBody>
                  <a:tcPr/>
                </a:tc>
                <a:extLst>
                  <a:ext uri="{0D108BD9-81ED-4DB2-BD59-A6C34878D82A}">
                    <a16:rowId xmlns:a16="http://schemas.microsoft.com/office/drawing/2014/main" val="3114177678"/>
                  </a:ext>
                </a:extLst>
              </a:tr>
            </a:tbl>
          </a:graphicData>
        </a:graphic>
      </p:graphicFrame>
      <p:pic>
        <p:nvPicPr>
          <p:cNvPr id="4" name="Picture 3">
            <a:extLst>
              <a:ext uri="{FF2B5EF4-FFF2-40B4-BE49-F238E27FC236}">
                <a16:creationId xmlns:a16="http://schemas.microsoft.com/office/drawing/2014/main" id="{746F72F7-A1C4-2943-BEE6-82FEBF7F9D77}"/>
              </a:ext>
            </a:extLst>
          </p:cNvPr>
          <p:cNvPicPr>
            <a:picLocks noChangeAspect="1"/>
          </p:cNvPicPr>
          <p:nvPr/>
        </p:nvPicPr>
        <p:blipFill>
          <a:blip r:embed="rId2"/>
          <a:stretch>
            <a:fillRect/>
          </a:stretch>
        </p:blipFill>
        <p:spPr>
          <a:xfrm>
            <a:off x="5036196" y="1735164"/>
            <a:ext cx="4940300" cy="4610100"/>
          </a:xfrm>
          <a:prstGeom prst="rect">
            <a:avLst/>
          </a:prstGeom>
        </p:spPr>
      </p:pic>
    </p:spTree>
    <p:extLst>
      <p:ext uri="{BB962C8B-B14F-4D97-AF65-F5344CB8AC3E}">
        <p14:creationId xmlns:p14="http://schemas.microsoft.com/office/powerpoint/2010/main" val="24606406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AF6706C-CF07-43A1-BCC4-CBA5D33820D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E25D0AB9-712F-4C40-95AC-7C6BD2B2BC1D}"/>
              </a:ext>
            </a:extLst>
          </p:cNvPr>
          <p:cNvSpPr>
            <a:spLocks noGrp="1"/>
          </p:cNvSpPr>
          <p:nvPr>
            <p:ph type="title"/>
          </p:nvPr>
        </p:nvSpPr>
        <p:spPr>
          <a:xfrm>
            <a:off x="8180983" y="639097"/>
            <a:ext cx="3352256" cy="3746634"/>
          </a:xfrm>
        </p:spPr>
        <p:txBody>
          <a:bodyPr vert="horz" lIns="91440" tIns="45720" rIns="91440" bIns="45720" rtlCol="0" anchor="b">
            <a:normAutofit/>
          </a:bodyPr>
          <a:lstStyle/>
          <a:p>
            <a:pPr algn="r"/>
            <a:r>
              <a:rPr lang="en-US" sz="4800"/>
              <a:t>DISTRESS vs FWBSCORE</a:t>
            </a:r>
          </a:p>
        </p:txBody>
      </p:sp>
      <p:pic>
        <p:nvPicPr>
          <p:cNvPr id="3" name="Picture 2">
            <a:extLst>
              <a:ext uri="{FF2B5EF4-FFF2-40B4-BE49-F238E27FC236}">
                <a16:creationId xmlns:a16="http://schemas.microsoft.com/office/drawing/2014/main" id="{D01E542B-8718-1A4F-B45F-CA579B57C3C7}"/>
              </a:ext>
            </a:extLst>
          </p:cNvPr>
          <p:cNvPicPr>
            <a:picLocks noChangeAspect="1"/>
          </p:cNvPicPr>
          <p:nvPr/>
        </p:nvPicPr>
        <p:blipFill>
          <a:blip r:embed="rId4"/>
          <a:stretch>
            <a:fillRect/>
          </a:stretch>
        </p:blipFill>
        <p:spPr>
          <a:xfrm>
            <a:off x="629810" y="1372352"/>
            <a:ext cx="6921364" cy="4118211"/>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31741585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57688-708B-AE46-88F4-00C0AECFAF16}"/>
              </a:ext>
            </a:extLst>
          </p:cNvPr>
          <p:cNvSpPr>
            <a:spLocks noGrp="1"/>
          </p:cNvSpPr>
          <p:nvPr>
            <p:ph type="title"/>
          </p:nvPr>
        </p:nvSpPr>
        <p:spPr/>
        <p:txBody>
          <a:bodyPr>
            <a:normAutofit/>
          </a:bodyPr>
          <a:lstStyle/>
          <a:p>
            <a:r>
              <a:rPr lang="en-US" sz="4400" dirty="0">
                <a:latin typeface="Optima" panose="02000503060000020004" pitchFamily="2" charset="0"/>
              </a:rPr>
              <a:t>Review of related Work</a:t>
            </a:r>
          </a:p>
        </p:txBody>
      </p:sp>
      <p:sp>
        <p:nvSpPr>
          <p:cNvPr id="3" name="Text Placeholder 2">
            <a:extLst>
              <a:ext uri="{FF2B5EF4-FFF2-40B4-BE49-F238E27FC236}">
                <a16:creationId xmlns:a16="http://schemas.microsoft.com/office/drawing/2014/main" id="{626B581A-9F88-5D49-BA05-A25A8506E7F1}"/>
              </a:ext>
            </a:extLst>
          </p:cNvPr>
          <p:cNvSpPr>
            <a:spLocks noGrp="1"/>
          </p:cNvSpPr>
          <p:nvPr>
            <p:ph type="body" idx="1"/>
          </p:nvPr>
        </p:nvSpPr>
        <p:spPr>
          <a:xfrm>
            <a:off x="841638" y="1853064"/>
            <a:ext cx="4931839" cy="1456266"/>
          </a:xfrm>
        </p:spPr>
        <p:txBody>
          <a:bodyPr/>
          <a:lstStyle/>
          <a:p>
            <a:r>
              <a:rPr lang="en-US" sz="1600" dirty="0">
                <a:latin typeface="Optima" panose="02000503060000020004" pitchFamily="2" charset="0"/>
              </a:rPr>
              <a:t>“Delphi Study of Experts’ Rankings of Personal Finance Concepts Important in the Development of the InCharge Financial Distress/Financial Well-Being Scale”</a:t>
            </a:r>
          </a:p>
          <a:p>
            <a:r>
              <a:rPr lang="en-US" sz="1600" dirty="0">
                <a:latin typeface="Optima" panose="02000503060000020004" pitchFamily="2" charset="0"/>
              </a:rPr>
              <a:t> </a:t>
            </a:r>
            <a:r>
              <a:rPr lang="en-US" sz="1600" i="1" dirty="0">
                <a:latin typeface="Optima" panose="02000503060000020004" pitchFamily="2" charset="0"/>
              </a:rPr>
              <a:t>- </a:t>
            </a:r>
            <a:r>
              <a:rPr lang="en-US" sz="1600" dirty="0">
                <a:latin typeface="Optima" panose="02000503060000020004" pitchFamily="2" charset="0"/>
              </a:rPr>
              <a:t>From </a:t>
            </a:r>
            <a:r>
              <a:rPr lang="en-US" sz="1600" i="1" dirty="0">
                <a:latin typeface="Optima" panose="02000503060000020004" pitchFamily="2" charset="0"/>
              </a:rPr>
              <a:t>Consumer Interest Annual</a:t>
            </a:r>
            <a:r>
              <a:rPr lang="en-US" sz="1600" dirty="0">
                <a:latin typeface="Optima" panose="02000503060000020004" pitchFamily="2" charset="0"/>
              </a:rPr>
              <a:t>, 2005 </a:t>
            </a:r>
          </a:p>
        </p:txBody>
      </p:sp>
      <p:sp>
        <p:nvSpPr>
          <p:cNvPr id="5" name="Text Placeholder 4">
            <a:extLst>
              <a:ext uri="{FF2B5EF4-FFF2-40B4-BE49-F238E27FC236}">
                <a16:creationId xmlns:a16="http://schemas.microsoft.com/office/drawing/2014/main" id="{AB5C7D0C-D6E6-EB4C-B007-4DD98238BA49}"/>
              </a:ext>
            </a:extLst>
          </p:cNvPr>
          <p:cNvSpPr>
            <a:spLocks noGrp="1"/>
          </p:cNvSpPr>
          <p:nvPr>
            <p:ph type="body" sz="quarter" idx="3"/>
          </p:nvPr>
        </p:nvSpPr>
        <p:spPr>
          <a:xfrm>
            <a:off x="841637" y="3476054"/>
            <a:ext cx="4774411" cy="1170001"/>
          </a:xfrm>
        </p:spPr>
        <p:txBody>
          <a:bodyPr/>
          <a:lstStyle/>
          <a:p>
            <a:r>
              <a:rPr lang="en-US" sz="1600" dirty="0">
                <a:latin typeface="Optima" panose="02000503060000020004" pitchFamily="2" charset="0"/>
              </a:rPr>
              <a:t>“Does Self-Control Predict Financial Behavior and Financial Well-Being?” </a:t>
            </a:r>
          </a:p>
          <a:p>
            <a:r>
              <a:rPr lang="en-US" sz="1600" dirty="0"/>
              <a:t>- From </a:t>
            </a:r>
            <a:r>
              <a:rPr lang="en-US" sz="1600" i="1" dirty="0">
                <a:latin typeface="Optima" panose="02000503060000020004" pitchFamily="2" charset="0"/>
              </a:rPr>
              <a:t>Journal of Behavioral and Experimental Finance</a:t>
            </a:r>
            <a:r>
              <a:rPr lang="en-US" sz="1600" dirty="0">
                <a:latin typeface="Optima" panose="02000503060000020004" pitchFamily="2" charset="0"/>
              </a:rPr>
              <a:t>, Elsevier, 5 May 2017 </a:t>
            </a:r>
          </a:p>
        </p:txBody>
      </p:sp>
      <p:sp>
        <p:nvSpPr>
          <p:cNvPr id="6" name="Content Placeholder 5">
            <a:extLst>
              <a:ext uri="{FF2B5EF4-FFF2-40B4-BE49-F238E27FC236}">
                <a16:creationId xmlns:a16="http://schemas.microsoft.com/office/drawing/2014/main" id="{B2709C78-D708-5D42-AFA6-F4B570655231}"/>
              </a:ext>
            </a:extLst>
          </p:cNvPr>
          <p:cNvSpPr>
            <a:spLocks noGrp="1"/>
          </p:cNvSpPr>
          <p:nvPr>
            <p:ph sz="quarter" idx="4"/>
          </p:nvPr>
        </p:nvSpPr>
        <p:spPr>
          <a:xfrm>
            <a:off x="5823483" y="1900158"/>
            <a:ext cx="4995334" cy="4348242"/>
          </a:xfrm>
        </p:spPr>
        <p:txBody>
          <a:bodyPr>
            <a:normAutofit fontScale="92500" lnSpcReduction="20000"/>
          </a:bodyPr>
          <a:lstStyle/>
          <a:p>
            <a:pPr marL="0" indent="0">
              <a:buNone/>
            </a:pPr>
            <a:endParaRPr lang="en-US" sz="1400" dirty="0">
              <a:latin typeface="Optima" panose="02000503060000020004" pitchFamily="2" charset="0"/>
            </a:endParaRPr>
          </a:p>
          <a:p>
            <a:r>
              <a:rPr lang="en-US" sz="1400" dirty="0">
                <a:latin typeface="Optima" panose="02000503060000020004" pitchFamily="2" charset="0"/>
              </a:rPr>
              <a:t>This study was conducted to identify concepts recommended by financial experts instead of a generalized population. With a survey assessment questionnaire and an expert research panel, the researchers discovered a multitude of points of reference for understanding an individual’s financial well-being, including stress, satisfaction, and financial knowledge – all of which were present in my data prior to examination of this data. </a:t>
            </a:r>
            <a:endParaRPr lang="en-US" dirty="0"/>
          </a:p>
          <a:p>
            <a:pPr marL="0" indent="0">
              <a:buNone/>
            </a:pPr>
            <a:endParaRPr lang="en-US" sz="1400" dirty="0">
              <a:latin typeface="Optima" panose="02000503060000020004" pitchFamily="2" charset="0"/>
            </a:endParaRPr>
          </a:p>
          <a:p>
            <a:r>
              <a:rPr lang="en-US" sz="1400" dirty="0">
                <a:latin typeface="Optima" panose="02000503060000020004" pitchFamily="2" charset="0"/>
              </a:rPr>
              <a:t>The study was conducted predominantly around self-control with multiple response variables used in order to understand financial well-being. The study also used a subjective questionnaire to collect data. In the end the researchers, concluded that self-control does have a positive effect on savings and general financial behavior.</a:t>
            </a:r>
          </a:p>
          <a:p>
            <a:endParaRPr lang="en-US" sz="1400" dirty="0">
              <a:latin typeface="Optima" panose="02000503060000020004" pitchFamily="2" charset="0"/>
            </a:endParaRPr>
          </a:p>
          <a:p>
            <a:r>
              <a:rPr lang="en-US" sz="1400" dirty="0">
                <a:latin typeface="Optima" panose="02000503060000020004" pitchFamily="2" charset="0"/>
              </a:rPr>
              <a:t>The study utilized close-ended questionnaires over self-control, financial behavior and financial literacy similar to my own. They concluded a bigger study needed to be conducted, yet, they included consumers and businesses could still benefit from understanding personality and psyche in financial influences.</a:t>
            </a:r>
          </a:p>
        </p:txBody>
      </p:sp>
      <p:sp>
        <p:nvSpPr>
          <p:cNvPr id="7" name="Text Placeholder 4">
            <a:extLst>
              <a:ext uri="{FF2B5EF4-FFF2-40B4-BE49-F238E27FC236}">
                <a16:creationId xmlns:a16="http://schemas.microsoft.com/office/drawing/2014/main" id="{AB5C7D0C-D6E6-EB4C-B007-4DD98238BA49}"/>
              </a:ext>
            </a:extLst>
          </p:cNvPr>
          <p:cNvSpPr>
            <a:spLocks noGrp="1"/>
          </p:cNvSpPr>
          <p:nvPr/>
        </p:nvSpPr>
        <p:spPr>
          <a:xfrm>
            <a:off x="841637" y="4997463"/>
            <a:ext cx="4774411" cy="1456266"/>
          </a:xfrm>
          <a:prstGeom prst="rect">
            <a:avLst/>
          </a:prstGeom>
        </p:spPr>
        <p:txBody>
          <a:bodyPr vert="horz" lIns="91440" tIns="45720" rIns="91440" bIns="45720" rtlCol="0" anchor="b">
            <a:noAutofit/>
          </a:bodyPr>
          <a:lstStyle>
            <a:lvl1pPr marL="0" indent="0" algn="l" defTabSz="457200" rtl="0" eaLnBrk="1" latinLnBrk="0" hangingPunct="1">
              <a:spcBef>
                <a:spcPts val="0"/>
              </a:spcBef>
              <a:spcAft>
                <a:spcPts val="1000"/>
              </a:spcAft>
              <a:buClr>
                <a:schemeClr val="tx1"/>
              </a:buClr>
              <a:buSzPct val="100000"/>
              <a:buFont typeface="Arial"/>
              <a:buNone/>
              <a:defRPr sz="2800" b="0" kern="1200" cap="none">
                <a:solidFill>
                  <a:schemeClr val="tx1"/>
                </a:solidFill>
                <a:effectLst/>
                <a:latin typeface="+mn-lt"/>
                <a:ea typeface="+mn-ea"/>
                <a:cs typeface="+mn-cs"/>
              </a:defRPr>
            </a:lvl1pPr>
            <a:lvl2pPr marL="457200" indent="0" algn="l" defTabSz="457200" rtl="0" eaLnBrk="1" latinLnBrk="0" hangingPunct="1">
              <a:spcBef>
                <a:spcPts val="0"/>
              </a:spcBef>
              <a:spcAft>
                <a:spcPts val="1000"/>
              </a:spcAft>
              <a:buClr>
                <a:schemeClr val="tx1"/>
              </a:buClr>
              <a:buSzPct val="100000"/>
              <a:buFont typeface="Arial"/>
              <a:buNone/>
              <a:defRPr sz="2000" b="1" kern="1200" cap="none">
                <a:solidFill>
                  <a:schemeClr val="tx1"/>
                </a:solidFill>
                <a:effectLst/>
                <a:latin typeface="+mn-lt"/>
                <a:ea typeface="+mn-ea"/>
                <a:cs typeface="+mn-cs"/>
              </a:defRPr>
            </a:lvl2pPr>
            <a:lvl3pPr marL="914400" indent="0" algn="l" defTabSz="457200" rtl="0" eaLnBrk="1" latinLnBrk="0" hangingPunct="1">
              <a:spcBef>
                <a:spcPts val="0"/>
              </a:spcBef>
              <a:spcAft>
                <a:spcPts val="1000"/>
              </a:spcAft>
              <a:buClr>
                <a:schemeClr val="tx1"/>
              </a:buClr>
              <a:buSzPct val="100000"/>
              <a:buFont typeface="Arial"/>
              <a:buNone/>
              <a:defRPr sz="1800" b="1" kern="1200" cap="none">
                <a:solidFill>
                  <a:schemeClr val="tx1"/>
                </a:solidFill>
                <a:effectLst/>
                <a:latin typeface="+mn-lt"/>
                <a:ea typeface="+mn-ea"/>
                <a:cs typeface="+mn-cs"/>
              </a:defRPr>
            </a:lvl3pPr>
            <a:lvl4pPr marL="1371600" indent="0" algn="l" defTabSz="457200" rtl="0" eaLnBrk="1" latinLnBrk="0" hangingPunct="1">
              <a:spcBef>
                <a:spcPts val="0"/>
              </a:spcBef>
              <a:spcAft>
                <a:spcPts val="1000"/>
              </a:spcAft>
              <a:buClr>
                <a:schemeClr val="tx1"/>
              </a:buClr>
              <a:buSzPct val="100000"/>
              <a:buFont typeface="Arial"/>
              <a:buNone/>
              <a:defRPr sz="1600" b="1" kern="1200" cap="none">
                <a:solidFill>
                  <a:schemeClr val="tx1"/>
                </a:solidFill>
                <a:effectLst/>
                <a:latin typeface="+mn-lt"/>
                <a:ea typeface="+mn-ea"/>
                <a:cs typeface="+mn-cs"/>
              </a:defRPr>
            </a:lvl4pPr>
            <a:lvl5pPr marL="1828800" indent="0" algn="l" defTabSz="457200" rtl="0" eaLnBrk="1" latinLnBrk="0" hangingPunct="1">
              <a:spcBef>
                <a:spcPts val="0"/>
              </a:spcBef>
              <a:spcAft>
                <a:spcPts val="1000"/>
              </a:spcAft>
              <a:buClr>
                <a:schemeClr val="tx1"/>
              </a:buClr>
              <a:buSzPct val="100000"/>
              <a:buFont typeface="Arial"/>
              <a:buNone/>
              <a:defRPr sz="1600" b="1" kern="1200" cap="none">
                <a:solidFill>
                  <a:schemeClr val="tx1"/>
                </a:solidFill>
                <a:effectLst/>
                <a:latin typeface="+mn-lt"/>
                <a:ea typeface="+mn-ea"/>
                <a:cs typeface="+mn-cs"/>
              </a:defRPr>
            </a:lvl5pPr>
            <a:lvl6pPr marL="2286000" indent="0" algn="l" defTabSz="457200" rtl="0" eaLnBrk="1" latinLnBrk="0" hangingPunct="1">
              <a:spcBef>
                <a:spcPts val="0"/>
              </a:spcBef>
              <a:spcAft>
                <a:spcPts val="1000"/>
              </a:spcAft>
              <a:buClr>
                <a:schemeClr val="tx1"/>
              </a:buClr>
              <a:buSzPct val="100000"/>
              <a:buFont typeface="Arial"/>
              <a:buNone/>
              <a:defRPr sz="1600" b="1" kern="1200" cap="none">
                <a:solidFill>
                  <a:schemeClr val="tx1"/>
                </a:solidFill>
                <a:effectLst/>
                <a:latin typeface="+mn-lt"/>
                <a:ea typeface="+mn-ea"/>
                <a:cs typeface="+mn-cs"/>
              </a:defRPr>
            </a:lvl6pPr>
            <a:lvl7pPr marL="2743200" indent="0" algn="l" defTabSz="457200" rtl="0" eaLnBrk="1" latinLnBrk="0" hangingPunct="1">
              <a:spcBef>
                <a:spcPts val="0"/>
              </a:spcBef>
              <a:spcAft>
                <a:spcPts val="1000"/>
              </a:spcAft>
              <a:buClr>
                <a:schemeClr val="tx1"/>
              </a:buClr>
              <a:buSzPct val="100000"/>
              <a:buFont typeface="Arial"/>
              <a:buNone/>
              <a:defRPr sz="1600" b="1" kern="1200" cap="none">
                <a:solidFill>
                  <a:schemeClr val="tx1"/>
                </a:solidFill>
                <a:effectLst/>
                <a:latin typeface="+mn-lt"/>
                <a:ea typeface="+mn-ea"/>
                <a:cs typeface="+mn-cs"/>
              </a:defRPr>
            </a:lvl7pPr>
            <a:lvl8pPr marL="3200400" indent="0" algn="l" defTabSz="457200" rtl="0" eaLnBrk="1" latinLnBrk="0" hangingPunct="1">
              <a:spcBef>
                <a:spcPts val="0"/>
              </a:spcBef>
              <a:spcAft>
                <a:spcPts val="1000"/>
              </a:spcAft>
              <a:buClr>
                <a:schemeClr val="tx1"/>
              </a:buClr>
              <a:buSzPct val="100000"/>
              <a:buFont typeface="Arial"/>
              <a:buNone/>
              <a:defRPr sz="1600" b="1" kern="1200" cap="none">
                <a:solidFill>
                  <a:schemeClr val="tx1"/>
                </a:solidFill>
                <a:effectLst/>
                <a:latin typeface="+mn-lt"/>
                <a:ea typeface="+mn-ea"/>
                <a:cs typeface="+mn-cs"/>
              </a:defRPr>
            </a:lvl8pPr>
            <a:lvl9pPr marL="3657600" indent="0" algn="l" defTabSz="457200" rtl="0" eaLnBrk="1" latinLnBrk="0" hangingPunct="1">
              <a:spcBef>
                <a:spcPts val="0"/>
              </a:spcBef>
              <a:spcAft>
                <a:spcPts val="1000"/>
              </a:spcAft>
              <a:buClr>
                <a:schemeClr val="tx1"/>
              </a:buClr>
              <a:buSzPct val="100000"/>
              <a:buFont typeface="Arial"/>
              <a:buNone/>
              <a:defRPr sz="1600" b="1" kern="1200" cap="none">
                <a:solidFill>
                  <a:schemeClr val="tx1"/>
                </a:solidFill>
                <a:effectLst/>
                <a:latin typeface="+mn-lt"/>
                <a:ea typeface="+mn-ea"/>
                <a:cs typeface="+mn-cs"/>
              </a:defRPr>
            </a:lvl9pPr>
          </a:lstStyle>
          <a:p>
            <a:r>
              <a:rPr lang="en-US" sz="1600" dirty="0">
                <a:latin typeface="Optima" panose="02000503060000020004" pitchFamily="2" charset="0"/>
              </a:rPr>
              <a:t>“Impact of Self-Control, Financial Literacy and Financial Behavior on Financial Well-Being”</a:t>
            </a:r>
          </a:p>
          <a:p>
            <a:r>
              <a:rPr lang="en-US" sz="1600" dirty="0">
                <a:latin typeface="Optima" panose="02000503060000020004" pitchFamily="2" charset="0"/>
              </a:rPr>
              <a:t>- From </a:t>
            </a:r>
            <a:r>
              <a:rPr lang="en-US" sz="1600" i="1" dirty="0">
                <a:latin typeface="Optima" panose="02000503060000020004" pitchFamily="2" charset="0"/>
              </a:rPr>
              <a:t>The Journal of Social Sciences Research, 2019</a:t>
            </a:r>
            <a:r>
              <a:rPr lang="en-US" sz="1600" dirty="0">
                <a:latin typeface="Optima" panose="02000503060000020004" pitchFamily="2" charset="0"/>
              </a:rPr>
              <a:t> </a:t>
            </a:r>
          </a:p>
          <a:p>
            <a:endParaRPr lang="en-US" sz="1600" dirty="0"/>
          </a:p>
        </p:txBody>
      </p:sp>
    </p:spTree>
    <p:extLst>
      <p:ext uri="{BB962C8B-B14F-4D97-AF65-F5344CB8AC3E}">
        <p14:creationId xmlns:p14="http://schemas.microsoft.com/office/powerpoint/2010/main" val="86684312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5199221F-6662-4B53-A219-D9116A81E67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E25D0AB9-712F-4C40-95AC-7C6BD2B2BC1D}"/>
              </a:ext>
            </a:extLst>
          </p:cNvPr>
          <p:cNvSpPr>
            <a:spLocks noGrp="1"/>
          </p:cNvSpPr>
          <p:nvPr>
            <p:ph type="title"/>
          </p:nvPr>
        </p:nvSpPr>
        <p:spPr>
          <a:xfrm>
            <a:off x="6628895" y="1756147"/>
            <a:ext cx="5076230" cy="2601011"/>
          </a:xfrm>
        </p:spPr>
        <p:txBody>
          <a:bodyPr vert="horz" lIns="91440" tIns="45720" rIns="91440" bIns="45720" rtlCol="0" anchor="b">
            <a:normAutofit/>
          </a:bodyPr>
          <a:lstStyle/>
          <a:p>
            <a:pPr algn="r"/>
            <a:r>
              <a:rPr lang="en-US" sz="4800"/>
              <a:t>DISTRESS vs FWBSCORE</a:t>
            </a:r>
          </a:p>
        </p:txBody>
      </p:sp>
      <p:pic>
        <p:nvPicPr>
          <p:cNvPr id="3" name="Picture 2">
            <a:extLst>
              <a:ext uri="{FF2B5EF4-FFF2-40B4-BE49-F238E27FC236}">
                <a16:creationId xmlns:a16="http://schemas.microsoft.com/office/drawing/2014/main" id="{AECE95D0-75EF-A94D-9D6D-EFEEEB040285}"/>
              </a:ext>
            </a:extLst>
          </p:cNvPr>
          <p:cNvPicPr>
            <a:picLocks noChangeAspect="1"/>
          </p:cNvPicPr>
          <p:nvPr/>
        </p:nvPicPr>
        <p:blipFill>
          <a:blip r:embed="rId4"/>
          <a:stretch>
            <a:fillRect/>
          </a:stretch>
        </p:blipFill>
        <p:spPr>
          <a:xfrm>
            <a:off x="757483" y="639098"/>
            <a:ext cx="2524146" cy="2692424"/>
          </a:xfrm>
          <a:prstGeom prst="roundRect">
            <a:avLst>
              <a:gd name="adj" fmla="val 6267"/>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pic>
        <p:nvPicPr>
          <p:cNvPr id="4" name="Picture 3">
            <a:extLst>
              <a:ext uri="{FF2B5EF4-FFF2-40B4-BE49-F238E27FC236}">
                <a16:creationId xmlns:a16="http://schemas.microsoft.com/office/drawing/2014/main" id="{F68B404D-F4EB-F44D-975C-79E250AA8C42}"/>
              </a:ext>
            </a:extLst>
          </p:cNvPr>
          <p:cNvPicPr>
            <a:picLocks noChangeAspect="1"/>
          </p:cNvPicPr>
          <p:nvPr/>
        </p:nvPicPr>
        <p:blipFill>
          <a:blip r:embed="rId5"/>
          <a:stretch>
            <a:fillRect/>
          </a:stretch>
        </p:blipFill>
        <p:spPr>
          <a:xfrm>
            <a:off x="3459429" y="639098"/>
            <a:ext cx="2530878" cy="2692424"/>
          </a:xfrm>
          <a:prstGeom prst="roundRect">
            <a:avLst>
              <a:gd name="adj" fmla="val 6267"/>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pic>
        <p:nvPicPr>
          <p:cNvPr id="5" name="Picture 4">
            <a:extLst>
              <a:ext uri="{FF2B5EF4-FFF2-40B4-BE49-F238E27FC236}">
                <a16:creationId xmlns:a16="http://schemas.microsoft.com/office/drawing/2014/main" id="{8A508714-FD17-2B42-BF38-DEE160EA5189}"/>
              </a:ext>
            </a:extLst>
          </p:cNvPr>
          <p:cNvPicPr>
            <a:picLocks noChangeAspect="1"/>
          </p:cNvPicPr>
          <p:nvPr/>
        </p:nvPicPr>
        <p:blipFill>
          <a:blip r:embed="rId6"/>
          <a:stretch>
            <a:fillRect/>
          </a:stretch>
        </p:blipFill>
        <p:spPr>
          <a:xfrm>
            <a:off x="643468" y="3522111"/>
            <a:ext cx="2638162" cy="2685152"/>
          </a:xfrm>
          <a:prstGeom prst="roundRect">
            <a:avLst>
              <a:gd name="adj" fmla="val 6267"/>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pic>
        <p:nvPicPr>
          <p:cNvPr id="6" name="Picture 5">
            <a:extLst>
              <a:ext uri="{FF2B5EF4-FFF2-40B4-BE49-F238E27FC236}">
                <a16:creationId xmlns:a16="http://schemas.microsoft.com/office/drawing/2014/main" id="{FFC0B0E1-2CD5-3346-B812-2ADD799F77ED}"/>
              </a:ext>
            </a:extLst>
          </p:cNvPr>
          <p:cNvPicPr>
            <a:picLocks noChangeAspect="1"/>
          </p:cNvPicPr>
          <p:nvPr/>
        </p:nvPicPr>
        <p:blipFill>
          <a:blip r:embed="rId7"/>
          <a:stretch>
            <a:fillRect/>
          </a:stretch>
        </p:blipFill>
        <p:spPr>
          <a:xfrm>
            <a:off x="3459429" y="3522111"/>
            <a:ext cx="2638162" cy="2651419"/>
          </a:xfrm>
          <a:prstGeom prst="roundRect">
            <a:avLst>
              <a:gd name="adj" fmla="val 6267"/>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248943262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518E18-9AEE-D545-AB55-2A2FD37739EB}"/>
              </a:ext>
            </a:extLst>
          </p:cNvPr>
          <p:cNvSpPr>
            <a:spLocks noGrp="1"/>
          </p:cNvSpPr>
          <p:nvPr>
            <p:ph type="title"/>
          </p:nvPr>
        </p:nvSpPr>
        <p:spPr>
          <a:xfrm>
            <a:off x="3754303" y="2446938"/>
            <a:ext cx="4683394" cy="1964124"/>
          </a:xfrm>
        </p:spPr>
        <p:txBody>
          <a:bodyPr>
            <a:normAutofit/>
          </a:bodyPr>
          <a:lstStyle/>
          <a:p>
            <a:pPr algn="ctr"/>
            <a:r>
              <a:rPr lang="en-US" dirty="0">
                <a:latin typeface="Optima" panose="02000503060000020004" pitchFamily="2" charset="0"/>
              </a:rPr>
              <a:t>The final model ASSUMPTIONS CHECK</a:t>
            </a:r>
          </a:p>
        </p:txBody>
      </p:sp>
    </p:spTree>
    <p:extLst>
      <p:ext uri="{BB962C8B-B14F-4D97-AF65-F5344CB8AC3E}">
        <p14:creationId xmlns:p14="http://schemas.microsoft.com/office/powerpoint/2010/main" val="98304184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15" name="Picture 10">
            <a:extLst>
              <a:ext uri="{FF2B5EF4-FFF2-40B4-BE49-F238E27FC236}">
                <a16:creationId xmlns:a16="http://schemas.microsoft.com/office/drawing/2014/main" id="{5199221F-6662-4B53-A219-D9116A81E67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pic>
        <p:nvPicPr>
          <p:cNvPr id="5" name="Picture 4">
            <a:extLst>
              <a:ext uri="{FF2B5EF4-FFF2-40B4-BE49-F238E27FC236}">
                <a16:creationId xmlns:a16="http://schemas.microsoft.com/office/drawing/2014/main" id="{7A9F5BF3-35A4-6F4E-A382-FA392E994C17}"/>
              </a:ext>
            </a:extLst>
          </p:cNvPr>
          <p:cNvPicPr>
            <a:picLocks noChangeAspect="1"/>
          </p:cNvPicPr>
          <p:nvPr/>
        </p:nvPicPr>
        <p:blipFill>
          <a:blip r:embed="rId4"/>
          <a:stretch>
            <a:fillRect/>
          </a:stretch>
        </p:blipFill>
        <p:spPr>
          <a:xfrm>
            <a:off x="2270350" y="1057189"/>
            <a:ext cx="7648124" cy="4741835"/>
          </a:xfrm>
          <a:prstGeom prst="roundRect">
            <a:avLst>
              <a:gd name="adj" fmla="val 6267"/>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
        <p:nvSpPr>
          <p:cNvPr id="8" name="Title 7">
            <a:extLst>
              <a:ext uri="{FF2B5EF4-FFF2-40B4-BE49-F238E27FC236}">
                <a16:creationId xmlns:a16="http://schemas.microsoft.com/office/drawing/2014/main" id="{4D20BF8F-C23C-D44B-93CE-87E1A99F5CA5}"/>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189776358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15" name="Picture 10">
            <a:extLst>
              <a:ext uri="{FF2B5EF4-FFF2-40B4-BE49-F238E27FC236}">
                <a16:creationId xmlns:a16="http://schemas.microsoft.com/office/drawing/2014/main" id="{5199221F-6662-4B53-A219-D9116A81E67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pic>
        <p:nvPicPr>
          <p:cNvPr id="4" name="Picture 3">
            <a:extLst>
              <a:ext uri="{FF2B5EF4-FFF2-40B4-BE49-F238E27FC236}">
                <a16:creationId xmlns:a16="http://schemas.microsoft.com/office/drawing/2014/main" id="{35708624-E17C-2249-AE7B-23C6CDBBC50E}"/>
              </a:ext>
            </a:extLst>
          </p:cNvPr>
          <p:cNvPicPr>
            <a:picLocks noChangeAspect="1"/>
          </p:cNvPicPr>
          <p:nvPr/>
        </p:nvPicPr>
        <p:blipFill>
          <a:blip r:embed="rId4"/>
          <a:stretch>
            <a:fillRect/>
          </a:stretch>
        </p:blipFill>
        <p:spPr>
          <a:xfrm>
            <a:off x="2314405" y="1112774"/>
            <a:ext cx="7563189" cy="4632451"/>
          </a:xfrm>
          <a:prstGeom prst="roundRect">
            <a:avLst>
              <a:gd name="adj" fmla="val 6267"/>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
        <p:nvSpPr>
          <p:cNvPr id="8" name="Title 7">
            <a:extLst>
              <a:ext uri="{FF2B5EF4-FFF2-40B4-BE49-F238E27FC236}">
                <a16:creationId xmlns:a16="http://schemas.microsoft.com/office/drawing/2014/main" id="{AC7442A6-BBD1-0B41-B903-2C2285E772B9}"/>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235233412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15" name="Picture 10">
            <a:extLst>
              <a:ext uri="{FF2B5EF4-FFF2-40B4-BE49-F238E27FC236}">
                <a16:creationId xmlns:a16="http://schemas.microsoft.com/office/drawing/2014/main" id="{5199221F-6662-4B53-A219-D9116A81E67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pic>
        <p:nvPicPr>
          <p:cNvPr id="6" name="Picture 5">
            <a:extLst>
              <a:ext uri="{FF2B5EF4-FFF2-40B4-BE49-F238E27FC236}">
                <a16:creationId xmlns:a16="http://schemas.microsoft.com/office/drawing/2014/main" id="{DD9771F1-5EEF-B149-82DC-5AC9A41A367A}"/>
              </a:ext>
            </a:extLst>
          </p:cNvPr>
          <p:cNvPicPr>
            <a:picLocks noChangeAspect="1"/>
          </p:cNvPicPr>
          <p:nvPr/>
        </p:nvPicPr>
        <p:blipFill>
          <a:blip r:embed="rId4"/>
          <a:stretch>
            <a:fillRect/>
          </a:stretch>
        </p:blipFill>
        <p:spPr>
          <a:xfrm>
            <a:off x="2483230" y="1216260"/>
            <a:ext cx="7222363" cy="4423694"/>
          </a:xfrm>
          <a:prstGeom prst="roundRect">
            <a:avLst>
              <a:gd name="adj" fmla="val 6267"/>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
        <p:nvSpPr>
          <p:cNvPr id="8" name="Title 7">
            <a:extLst>
              <a:ext uri="{FF2B5EF4-FFF2-40B4-BE49-F238E27FC236}">
                <a16:creationId xmlns:a16="http://schemas.microsoft.com/office/drawing/2014/main" id="{BA16BC21-E103-AF4A-8E5C-9CA8D83E0C28}"/>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138530546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15" name="Picture 10">
            <a:extLst>
              <a:ext uri="{FF2B5EF4-FFF2-40B4-BE49-F238E27FC236}">
                <a16:creationId xmlns:a16="http://schemas.microsoft.com/office/drawing/2014/main" id="{5199221F-6662-4B53-A219-D9116A81E67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pic>
        <p:nvPicPr>
          <p:cNvPr id="3" name="Picture 2">
            <a:extLst>
              <a:ext uri="{FF2B5EF4-FFF2-40B4-BE49-F238E27FC236}">
                <a16:creationId xmlns:a16="http://schemas.microsoft.com/office/drawing/2014/main" id="{2BF0C143-EFDF-8042-A263-1BEA847A7EF4}"/>
              </a:ext>
            </a:extLst>
          </p:cNvPr>
          <p:cNvPicPr>
            <a:picLocks noChangeAspect="1"/>
          </p:cNvPicPr>
          <p:nvPr/>
        </p:nvPicPr>
        <p:blipFill>
          <a:blip r:embed="rId4"/>
          <a:stretch>
            <a:fillRect/>
          </a:stretch>
        </p:blipFill>
        <p:spPr>
          <a:xfrm>
            <a:off x="2223875" y="1202530"/>
            <a:ext cx="7744249" cy="4452940"/>
          </a:xfrm>
          <a:prstGeom prst="roundRect">
            <a:avLst>
              <a:gd name="adj" fmla="val 6267"/>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
        <p:nvSpPr>
          <p:cNvPr id="8" name="Title 7">
            <a:extLst>
              <a:ext uri="{FF2B5EF4-FFF2-40B4-BE49-F238E27FC236}">
                <a16:creationId xmlns:a16="http://schemas.microsoft.com/office/drawing/2014/main" id="{CF8F99E9-D6B3-6948-9094-5216D6426A1F}"/>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156777652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A611B4-5212-1E4C-A068-26B4DD6B502A}"/>
              </a:ext>
            </a:extLst>
          </p:cNvPr>
          <p:cNvSpPr>
            <a:spLocks noGrp="1"/>
          </p:cNvSpPr>
          <p:nvPr>
            <p:ph type="title"/>
          </p:nvPr>
        </p:nvSpPr>
        <p:spPr>
          <a:xfrm>
            <a:off x="685800" y="1820743"/>
            <a:ext cx="10131427" cy="1468800"/>
          </a:xfrm>
        </p:spPr>
        <p:txBody>
          <a:bodyPr/>
          <a:lstStyle/>
          <a:p>
            <a:r>
              <a:rPr lang="en-US" dirty="0">
                <a:latin typeface="Optima" panose="02000503060000020004" pitchFamily="2" charset="0"/>
              </a:rPr>
              <a:t>The formula:</a:t>
            </a:r>
          </a:p>
        </p:txBody>
      </p:sp>
      <p:sp>
        <p:nvSpPr>
          <p:cNvPr id="4" name="TextBox 3">
            <a:extLst>
              <a:ext uri="{FF2B5EF4-FFF2-40B4-BE49-F238E27FC236}">
                <a16:creationId xmlns:a16="http://schemas.microsoft.com/office/drawing/2014/main" id="{454AA42C-BA5C-3848-B0F3-F012EB21BB3A}"/>
              </a:ext>
            </a:extLst>
          </p:cNvPr>
          <p:cNvSpPr txBox="1"/>
          <p:nvPr/>
        </p:nvSpPr>
        <p:spPr>
          <a:xfrm>
            <a:off x="1494940" y="4188390"/>
            <a:ext cx="9202119" cy="646331"/>
          </a:xfrm>
          <a:prstGeom prst="rect">
            <a:avLst/>
          </a:prstGeom>
          <a:noFill/>
        </p:spPr>
        <p:txBody>
          <a:bodyPr wrap="square" rtlCol="0">
            <a:spAutoFit/>
          </a:bodyPr>
          <a:lstStyle/>
          <a:p>
            <a:pPr algn="ctr"/>
            <a:r>
              <a:rPr lang="en-US" i="1" dirty="0"/>
              <a:t>final_model &lt;- </a:t>
            </a:r>
            <a:r>
              <a:rPr lang="en-US" i="1" dirty="0" err="1"/>
              <a:t>lm</a:t>
            </a:r>
            <a:r>
              <a:rPr lang="en-US" i="1" dirty="0"/>
              <a:t>(FWBscore ~ LMscore + PsyConnect + Satisfaction  + DelayGrat + Diligence + Distress, data = training.set)</a:t>
            </a:r>
          </a:p>
        </p:txBody>
      </p:sp>
    </p:spTree>
    <p:extLst>
      <p:ext uri="{BB962C8B-B14F-4D97-AF65-F5344CB8AC3E}">
        <p14:creationId xmlns:p14="http://schemas.microsoft.com/office/powerpoint/2010/main" val="329710981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518E18-9AEE-D545-AB55-2A2FD37739EB}"/>
              </a:ext>
            </a:extLst>
          </p:cNvPr>
          <p:cNvSpPr>
            <a:spLocks noGrp="1"/>
          </p:cNvSpPr>
          <p:nvPr>
            <p:ph type="title"/>
          </p:nvPr>
        </p:nvSpPr>
        <p:spPr>
          <a:xfrm>
            <a:off x="3964660" y="2700866"/>
            <a:ext cx="4262679" cy="1456267"/>
          </a:xfrm>
        </p:spPr>
        <p:txBody>
          <a:bodyPr>
            <a:normAutofit fontScale="90000"/>
          </a:bodyPr>
          <a:lstStyle/>
          <a:p>
            <a:pPr algn="ctr"/>
            <a:r>
              <a:rPr lang="en-US" dirty="0">
                <a:latin typeface="Optima" panose="02000503060000020004" pitchFamily="2" charset="0"/>
              </a:rPr>
              <a:t>REGRESSION &amp; INFERENCE ANALYSIS</a:t>
            </a:r>
          </a:p>
        </p:txBody>
      </p:sp>
    </p:spTree>
    <p:extLst>
      <p:ext uri="{BB962C8B-B14F-4D97-AF65-F5344CB8AC3E}">
        <p14:creationId xmlns:p14="http://schemas.microsoft.com/office/powerpoint/2010/main" val="338158070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E565401F-3570-564C-9B4E-5AC484701B74}"/>
              </a:ext>
            </a:extLst>
          </p:cNvPr>
          <p:cNvGraphicFramePr>
            <a:graphicFrameLocks noGrp="1"/>
          </p:cNvGraphicFramePr>
          <p:nvPr>
            <p:extLst>
              <p:ext uri="{D42A27DB-BD31-4B8C-83A1-F6EECF244321}">
                <p14:modId xmlns:p14="http://schemas.microsoft.com/office/powerpoint/2010/main" val="4201020622"/>
              </p:ext>
            </p:extLst>
          </p:nvPr>
        </p:nvGraphicFramePr>
        <p:xfrm>
          <a:off x="0" y="0"/>
          <a:ext cx="12192000" cy="6833345"/>
        </p:xfrm>
        <a:graphic>
          <a:graphicData uri="http://schemas.openxmlformats.org/drawingml/2006/table">
            <a:tbl>
              <a:tblPr firstRow="1" bandRow="1">
                <a:tableStyleId>{6E25E649-3F16-4E02-A733-19D2CDBF48F0}</a:tableStyleId>
              </a:tblPr>
              <a:tblGrid>
                <a:gridCol w="2882685">
                  <a:extLst>
                    <a:ext uri="{9D8B030D-6E8A-4147-A177-3AD203B41FA5}">
                      <a16:colId xmlns:a16="http://schemas.microsoft.com/office/drawing/2014/main" val="1116592693"/>
                    </a:ext>
                  </a:extLst>
                </a:gridCol>
                <a:gridCol w="1994115">
                  <a:extLst>
                    <a:ext uri="{9D8B030D-6E8A-4147-A177-3AD203B41FA5}">
                      <a16:colId xmlns:a16="http://schemas.microsoft.com/office/drawing/2014/main" val="1235609703"/>
                    </a:ext>
                  </a:extLst>
                </a:gridCol>
                <a:gridCol w="2438400">
                  <a:extLst>
                    <a:ext uri="{9D8B030D-6E8A-4147-A177-3AD203B41FA5}">
                      <a16:colId xmlns:a16="http://schemas.microsoft.com/office/drawing/2014/main" val="742932954"/>
                    </a:ext>
                  </a:extLst>
                </a:gridCol>
                <a:gridCol w="2438400">
                  <a:extLst>
                    <a:ext uri="{9D8B030D-6E8A-4147-A177-3AD203B41FA5}">
                      <a16:colId xmlns:a16="http://schemas.microsoft.com/office/drawing/2014/main" val="3156714747"/>
                    </a:ext>
                  </a:extLst>
                </a:gridCol>
                <a:gridCol w="2438400">
                  <a:extLst>
                    <a:ext uri="{9D8B030D-6E8A-4147-A177-3AD203B41FA5}">
                      <a16:colId xmlns:a16="http://schemas.microsoft.com/office/drawing/2014/main" val="823608783"/>
                    </a:ext>
                  </a:extLst>
                </a:gridCol>
              </a:tblGrid>
              <a:tr h="623455">
                <a:tc>
                  <a:txBody>
                    <a:bodyPr/>
                    <a:lstStyle/>
                    <a:p>
                      <a:r>
                        <a:rPr lang="en-US" dirty="0"/>
                        <a:t>Variables</a:t>
                      </a:r>
                    </a:p>
                  </a:txBody>
                  <a:tcPr/>
                </a:tc>
                <a:tc>
                  <a:txBody>
                    <a:bodyPr/>
                    <a:lstStyle/>
                    <a:p>
                      <a:r>
                        <a:rPr lang="en-US" dirty="0"/>
                        <a:t>Coefficients</a:t>
                      </a:r>
                    </a:p>
                  </a:txBody>
                  <a:tcPr/>
                </a:tc>
                <a:tc>
                  <a:txBody>
                    <a:bodyPr/>
                    <a:lstStyle/>
                    <a:p>
                      <a:r>
                        <a:rPr lang="en-US" dirty="0"/>
                        <a:t>Std. Error</a:t>
                      </a:r>
                    </a:p>
                  </a:txBody>
                  <a:tcPr/>
                </a:tc>
                <a:tc>
                  <a:txBody>
                    <a:bodyPr/>
                    <a:lstStyle/>
                    <a:p>
                      <a:r>
                        <a:rPr lang="en-US" dirty="0"/>
                        <a:t>t-value</a:t>
                      </a:r>
                    </a:p>
                  </a:txBody>
                  <a:tcPr/>
                </a:tc>
                <a:tc>
                  <a:txBody>
                    <a:bodyPr/>
                    <a:lstStyle/>
                    <a:p>
                      <a:r>
                        <a:rPr lang="en-US" dirty="0"/>
                        <a:t>P-value</a:t>
                      </a:r>
                    </a:p>
                  </a:txBody>
                  <a:tcPr/>
                </a:tc>
                <a:extLst>
                  <a:ext uri="{0D108BD9-81ED-4DB2-BD59-A6C34878D82A}">
                    <a16:rowId xmlns:a16="http://schemas.microsoft.com/office/drawing/2014/main" val="2342526503"/>
                  </a:ext>
                </a:extLst>
              </a:tr>
              <a:tr h="623455">
                <a:tc>
                  <a:txBody>
                    <a:bodyPr/>
                    <a:lstStyle/>
                    <a:p>
                      <a:r>
                        <a:rPr lang="en-US" dirty="0"/>
                        <a:t>(Intercept)</a:t>
                      </a:r>
                    </a:p>
                  </a:txBody>
                  <a:tcPr/>
                </a:tc>
                <a:tc>
                  <a:txBody>
                    <a:bodyPr/>
                    <a:lstStyle/>
                    <a:p>
                      <a:r>
                        <a:rPr lang="en-US" dirty="0"/>
                        <a:t>22.737070</a:t>
                      </a:r>
                    </a:p>
                  </a:txBody>
                  <a:tcPr/>
                </a:tc>
                <a:tc>
                  <a:txBody>
                    <a:bodyPr/>
                    <a:lstStyle/>
                    <a:p>
                      <a:r>
                        <a:rPr lang="en-US" dirty="0"/>
                        <a:t>1.749358</a:t>
                      </a:r>
                    </a:p>
                  </a:txBody>
                  <a:tcPr/>
                </a:tc>
                <a:tc>
                  <a:txBody>
                    <a:bodyPr/>
                    <a:lstStyle/>
                    <a:p>
                      <a:r>
                        <a:rPr lang="en-US" dirty="0"/>
                        <a:t>12.997</a:t>
                      </a:r>
                    </a:p>
                  </a:txBody>
                  <a:tcPr/>
                </a:tc>
                <a:tc>
                  <a:txBody>
                    <a:bodyPr/>
                    <a:lstStyle/>
                    <a:p>
                      <a:r>
                        <a:rPr lang="en-US" dirty="0"/>
                        <a:t>&lt; 2e-16</a:t>
                      </a:r>
                    </a:p>
                  </a:txBody>
                  <a:tcPr/>
                </a:tc>
                <a:extLst>
                  <a:ext uri="{0D108BD9-81ED-4DB2-BD59-A6C34878D82A}">
                    <a16:rowId xmlns:a16="http://schemas.microsoft.com/office/drawing/2014/main" val="1649405004"/>
                  </a:ext>
                </a:extLst>
              </a:tr>
              <a:tr h="623455">
                <a:tc>
                  <a:txBody>
                    <a:bodyPr/>
                    <a:lstStyle/>
                    <a:p>
                      <a:r>
                        <a:rPr lang="en-US" dirty="0"/>
                        <a:t>LMscore</a:t>
                      </a:r>
                    </a:p>
                  </a:txBody>
                  <a:tcPr/>
                </a:tc>
                <a:tc>
                  <a:txBody>
                    <a:bodyPr/>
                    <a:lstStyle/>
                    <a:p>
                      <a:r>
                        <a:rPr lang="en-US" dirty="0"/>
                        <a:t>2.553433</a:t>
                      </a:r>
                    </a:p>
                  </a:txBody>
                  <a:tcPr/>
                </a:tc>
                <a:tc>
                  <a:txBody>
                    <a:bodyPr/>
                    <a:lstStyle/>
                    <a:p>
                      <a:r>
                        <a:rPr lang="en-US" dirty="0"/>
                        <a:t>0.232777</a:t>
                      </a:r>
                    </a:p>
                  </a:txBody>
                  <a:tcPr/>
                </a:tc>
                <a:tc>
                  <a:txBody>
                    <a:bodyPr/>
                    <a:lstStyle/>
                    <a:p>
                      <a:r>
                        <a:rPr lang="en-US" dirty="0"/>
                        <a:t>10.969</a:t>
                      </a:r>
                    </a:p>
                  </a:txBody>
                  <a:tcPr/>
                </a:tc>
                <a:tc>
                  <a:txBody>
                    <a:bodyPr/>
                    <a:lstStyle/>
                    <a:p>
                      <a:r>
                        <a:rPr lang="en-US" dirty="0"/>
                        <a:t>&lt; 2e-16</a:t>
                      </a:r>
                    </a:p>
                  </a:txBody>
                  <a:tcPr/>
                </a:tc>
                <a:extLst>
                  <a:ext uri="{0D108BD9-81ED-4DB2-BD59-A6C34878D82A}">
                    <a16:rowId xmlns:a16="http://schemas.microsoft.com/office/drawing/2014/main" val="188540564"/>
                  </a:ext>
                </a:extLst>
              </a:tr>
              <a:tr h="623455">
                <a:tc>
                  <a:txBody>
                    <a:bodyPr/>
                    <a:lstStyle/>
                    <a:p>
                      <a:r>
                        <a:rPr lang="en-US" dirty="0"/>
                        <a:t>PsyConnect</a:t>
                      </a:r>
                    </a:p>
                  </a:txBody>
                  <a:tcPr/>
                </a:tc>
                <a:tc>
                  <a:txBody>
                    <a:bodyPr/>
                    <a:lstStyle/>
                    <a:p>
                      <a:r>
                        <a:rPr lang="en-US" dirty="0"/>
                        <a:t>0.069884</a:t>
                      </a:r>
                    </a:p>
                  </a:txBody>
                  <a:tcPr/>
                </a:tc>
                <a:tc>
                  <a:txBody>
                    <a:bodyPr/>
                    <a:lstStyle/>
                    <a:p>
                      <a:r>
                        <a:rPr lang="en-US" dirty="0"/>
                        <a:t>0.007025</a:t>
                      </a:r>
                    </a:p>
                  </a:txBody>
                  <a:tcPr/>
                </a:tc>
                <a:tc>
                  <a:txBody>
                    <a:bodyPr/>
                    <a:lstStyle/>
                    <a:p>
                      <a:r>
                        <a:rPr lang="en-US" dirty="0"/>
                        <a:t>9.948</a:t>
                      </a:r>
                    </a:p>
                  </a:txBody>
                  <a:tcPr/>
                </a:tc>
                <a:tc>
                  <a:txBody>
                    <a:bodyPr/>
                    <a:lstStyle/>
                    <a:p>
                      <a:r>
                        <a:rPr lang="en-US" dirty="0"/>
                        <a:t>&lt; 2e-16</a:t>
                      </a:r>
                    </a:p>
                  </a:txBody>
                  <a:tcPr/>
                </a:tc>
                <a:extLst>
                  <a:ext uri="{0D108BD9-81ED-4DB2-BD59-A6C34878D82A}">
                    <a16:rowId xmlns:a16="http://schemas.microsoft.com/office/drawing/2014/main" val="3567086097"/>
                  </a:ext>
                </a:extLst>
              </a:tr>
              <a:tr h="623455">
                <a:tc>
                  <a:txBody>
                    <a:bodyPr/>
                    <a:lstStyle/>
                    <a:p>
                      <a:r>
                        <a:rPr lang="en-US" dirty="0"/>
                        <a:t>Satisfaction2</a:t>
                      </a:r>
                    </a:p>
                  </a:txBody>
                  <a:tcPr/>
                </a:tc>
                <a:tc>
                  <a:txBody>
                    <a:bodyPr/>
                    <a:lstStyle/>
                    <a:p>
                      <a:r>
                        <a:rPr lang="en-US" dirty="0"/>
                        <a:t>4.624614</a:t>
                      </a:r>
                    </a:p>
                  </a:txBody>
                  <a:tcPr/>
                </a:tc>
                <a:tc>
                  <a:txBody>
                    <a:bodyPr/>
                    <a:lstStyle/>
                    <a:p>
                      <a:r>
                        <a:rPr lang="en-US" dirty="0"/>
                        <a:t>1.452652</a:t>
                      </a:r>
                    </a:p>
                  </a:txBody>
                  <a:tcPr/>
                </a:tc>
                <a:tc>
                  <a:txBody>
                    <a:bodyPr/>
                    <a:lstStyle/>
                    <a:p>
                      <a:r>
                        <a:rPr lang="en-US" dirty="0"/>
                        <a:t>3.184</a:t>
                      </a:r>
                    </a:p>
                  </a:txBody>
                  <a:tcPr/>
                </a:tc>
                <a:tc>
                  <a:txBody>
                    <a:bodyPr/>
                    <a:lstStyle/>
                    <a:p>
                      <a:r>
                        <a:rPr lang="en-US" dirty="0"/>
                        <a:t>0.001465</a:t>
                      </a:r>
                    </a:p>
                  </a:txBody>
                  <a:tcPr/>
                </a:tc>
                <a:extLst>
                  <a:ext uri="{0D108BD9-81ED-4DB2-BD59-A6C34878D82A}">
                    <a16:rowId xmlns:a16="http://schemas.microsoft.com/office/drawing/2014/main" val="2174267935"/>
                  </a:ext>
                </a:extLst>
              </a:tr>
              <a:tr h="623455">
                <a:tc>
                  <a:txBody>
                    <a:bodyPr/>
                    <a:lstStyle/>
                    <a:p>
                      <a:r>
                        <a:rPr lang="en-US" dirty="0"/>
                        <a:t>Satisfaction3</a:t>
                      </a:r>
                    </a:p>
                  </a:txBody>
                  <a:tcPr/>
                </a:tc>
                <a:tc>
                  <a:txBody>
                    <a:bodyPr/>
                    <a:lstStyle/>
                    <a:p>
                      <a:r>
                        <a:rPr lang="en-US" dirty="0"/>
                        <a:t>4.352804</a:t>
                      </a:r>
                    </a:p>
                  </a:txBody>
                  <a:tcPr/>
                </a:tc>
                <a:tc>
                  <a:txBody>
                    <a:bodyPr/>
                    <a:lstStyle/>
                    <a:p>
                      <a:r>
                        <a:rPr lang="en-US" dirty="0"/>
                        <a:t>1.245364</a:t>
                      </a:r>
                    </a:p>
                  </a:txBody>
                  <a:tcPr/>
                </a:tc>
                <a:tc>
                  <a:txBody>
                    <a:bodyPr/>
                    <a:lstStyle/>
                    <a:p>
                      <a:r>
                        <a:rPr lang="en-US" dirty="0"/>
                        <a:t>3.495</a:t>
                      </a:r>
                    </a:p>
                  </a:txBody>
                  <a:tcPr/>
                </a:tc>
                <a:tc>
                  <a:txBody>
                    <a:bodyPr/>
                    <a:lstStyle/>
                    <a:p>
                      <a:r>
                        <a:rPr lang="en-US" dirty="0"/>
                        <a:t>0.000478</a:t>
                      </a:r>
                    </a:p>
                  </a:txBody>
                  <a:tcPr/>
                </a:tc>
                <a:extLst>
                  <a:ext uri="{0D108BD9-81ED-4DB2-BD59-A6C34878D82A}">
                    <a16:rowId xmlns:a16="http://schemas.microsoft.com/office/drawing/2014/main" val="1119540793"/>
                  </a:ext>
                </a:extLst>
              </a:tr>
              <a:tr h="598795">
                <a:tc>
                  <a:txBody>
                    <a:bodyPr/>
                    <a:lstStyle/>
                    <a:p>
                      <a:r>
                        <a:rPr lang="en-US" dirty="0"/>
                        <a:t>Satisfaction4</a:t>
                      </a:r>
                    </a:p>
                  </a:txBody>
                  <a:tcPr/>
                </a:tc>
                <a:tc>
                  <a:txBody>
                    <a:bodyPr/>
                    <a:lstStyle/>
                    <a:p>
                      <a:r>
                        <a:rPr lang="en-US" dirty="0"/>
                        <a:t>5.318207</a:t>
                      </a:r>
                    </a:p>
                  </a:txBody>
                  <a:tcPr/>
                </a:tc>
                <a:tc>
                  <a:txBody>
                    <a:bodyPr/>
                    <a:lstStyle/>
                    <a:p>
                      <a:r>
                        <a:rPr lang="en-US" dirty="0"/>
                        <a:t>1.116169</a:t>
                      </a:r>
                    </a:p>
                  </a:txBody>
                  <a:tcPr/>
                </a:tc>
                <a:tc>
                  <a:txBody>
                    <a:bodyPr/>
                    <a:lstStyle/>
                    <a:p>
                      <a:r>
                        <a:rPr lang="en-US" dirty="0"/>
                        <a:t>4.765</a:t>
                      </a:r>
                    </a:p>
                  </a:txBody>
                  <a:tcPr/>
                </a:tc>
                <a:tc>
                  <a:txBody>
                    <a:bodyPr/>
                    <a:lstStyle/>
                    <a:p>
                      <a:r>
                        <a:rPr lang="en-US" dirty="0"/>
                        <a:t>1.95e-06</a:t>
                      </a:r>
                    </a:p>
                  </a:txBody>
                  <a:tcPr/>
                </a:tc>
                <a:extLst>
                  <a:ext uri="{0D108BD9-81ED-4DB2-BD59-A6C34878D82A}">
                    <a16:rowId xmlns:a16="http://schemas.microsoft.com/office/drawing/2014/main" val="3003703178"/>
                  </a:ext>
                </a:extLst>
              </a:tr>
              <a:tr h="623455">
                <a:tc>
                  <a:txBody>
                    <a:bodyPr/>
                    <a:lstStyle/>
                    <a:p>
                      <a:r>
                        <a:rPr lang="en-US" dirty="0"/>
                        <a:t>Satisfaction5</a:t>
                      </a:r>
                    </a:p>
                  </a:txBody>
                  <a:tcPr/>
                </a:tc>
                <a:tc>
                  <a:txBody>
                    <a:bodyPr/>
                    <a:lstStyle/>
                    <a:p>
                      <a:r>
                        <a:rPr lang="en-US" dirty="0"/>
                        <a:t>8.592522</a:t>
                      </a:r>
                    </a:p>
                  </a:txBody>
                  <a:tcPr/>
                </a:tc>
                <a:tc>
                  <a:txBody>
                    <a:bodyPr/>
                    <a:lstStyle/>
                    <a:p>
                      <a:r>
                        <a:rPr lang="en-US" dirty="0"/>
                        <a:t>1.082741</a:t>
                      </a:r>
                    </a:p>
                  </a:txBody>
                  <a:tcPr/>
                </a:tc>
                <a:tc>
                  <a:txBody>
                    <a:bodyPr/>
                    <a:lstStyle/>
                    <a:p>
                      <a:r>
                        <a:rPr lang="en-US" dirty="0"/>
                        <a:t>7.936</a:t>
                      </a:r>
                    </a:p>
                  </a:txBody>
                  <a:tcPr/>
                </a:tc>
                <a:tc>
                  <a:txBody>
                    <a:bodyPr/>
                    <a:lstStyle/>
                    <a:p>
                      <a:r>
                        <a:rPr lang="en-US" dirty="0"/>
                        <a:t>2.63e-15</a:t>
                      </a:r>
                    </a:p>
                  </a:txBody>
                  <a:tcPr/>
                </a:tc>
                <a:extLst>
                  <a:ext uri="{0D108BD9-81ED-4DB2-BD59-A6C34878D82A}">
                    <a16:rowId xmlns:a16="http://schemas.microsoft.com/office/drawing/2014/main" val="4188664142"/>
                  </a:ext>
                </a:extLst>
              </a:tr>
              <a:tr h="623455">
                <a:tc>
                  <a:txBody>
                    <a:bodyPr/>
                    <a:lstStyle/>
                    <a:p>
                      <a:r>
                        <a:rPr lang="en-US" dirty="0"/>
                        <a:t>Satisfaction6</a:t>
                      </a:r>
                    </a:p>
                  </a:txBody>
                  <a:tcPr/>
                </a:tc>
                <a:tc>
                  <a:txBody>
                    <a:bodyPr/>
                    <a:lstStyle/>
                    <a:p>
                      <a:r>
                        <a:rPr lang="en-US" dirty="0"/>
                        <a:t>12.704118</a:t>
                      </a:r>
                    </a:p>
                  </a:txBody>
                  <a:tcPr/>
                </a:tc>
                <a:tc>
                  <a:txBody>
                    <a:bodyPr/>
                    <a:lstStyle/>
                    <a:p>
                      <a:r>
                        <a:rPr lang="en-US" dirty="0"/>
                        <a:t>1.082493</a:t>
                      </a:r>
                    </a:p>
                  </a:txBody>
                  <a:tcPr/>
                </a:tc>
                <a:tc>
                  <a:txBody>
                    <a:bodyPr/>
                    <a:lstStyle/>
                    <a:p>
                      <a:r>
                        <a:rPr lang="en-US" dirty="0"/>
                        <a:t>11.736</a:t>
                      </a:r>
                    </a:p>
                  </a:txBody>
                  <a:tcPr/>
                </a:tc>
                <a:tc>
                  <a:txBody>
                    <a:bodyPr/>
                    <a:lstStyle/>
                    <a:p>
                      <a:r>
                        <a:rPr lang="en-US" dirty="0"/>
                        <a:t>&lt; 2e-16</a:t>
                      </a:r>
                    </a:p>
                  </a:txBody>
                  <a:tcPr/>
                </a:tc>
                <a:extLst>
                  <a:ext uri="{0D108BD9-81ED-4DB2-BD59-A6C34878D82A}">
                    <a16:rowId xmlns:a16="http://schemas.microsoft.com/office/drawing/2014/main" val="4159240246"/>
                  </a:ext>
                </a:extLst>
              </a:tr>
              <a:tr h="623455">
                <a:tc>
                  <a:txBody>
                    <a:bodyPr/>
                    <a:lstStyle/>
                    <a:p>
                      <a:r>
                        <a:rPr lang="en-US" dirty="0"/>
                        <a:t>Satisfaction7</a:t>
                      </a:r>
                    </a:p>
                  </a:txBody>
                  <a:tcPr/>
                </a:tc>
                <a:tc>
                  <a:txBody>
                    <a:bodyPr/>
                    <a:lstStyle/>
                    <a:p>
                      <a:r>
                        <a:rPr lang="en-US" dirty="0"/>
                        <a:t>14.821706</a:t>
                      </a:r>
                    </a:p>
                  </a:txBody>
                  <a:tcPr/>
                </a:tc>
                <a:tc>
                  <a:txBody>
                    <a:bodyPr/>
                    <a:lstStyle/>
                    <a:p>
                      <a:r>
                        <a:rPr lang="en-US" dirty="0"/>
                        <a:t>1.090184</a:t>
                      </a:r>
                    </a:p>
                  </a:txBody>
                  <a:tcPr/>
                </a:tc>
                <a:tc>
                  <a:txBody>
                    <a:bodyPr/>
                    <a:lstStyle/>
                    <a:p>
                      <a:r>
                        <a:rPr lang="en-US" dirty="0"/>
                        <a:t>13.596</a:t>
                      </a:r>
                    </a:p>
                  </a:txBody>
                  <a:tcPr/>
                </a:tc>
                <a:tc>
                  <a:txBody>
                    <a:bodyPr/>
                    <a:lstStyle/>
                    <a:p>
                      <a:r>
                        <a:rPr lang="en-US" dirty="0"/>
                        <a:t>&lt; 2e-16</a:t>
                      </a:r>
                    </a:p>
                  </a:txBody>
                  <a:tcPr/>
                </a:tc>
                <a:extLst>
                  <a:ext uri="{0D108BD9-81ED-4DB2-BD59-A6C34878D82A}">
                    <a16:rowId xmlns:a16="http://schemas.microsoft.com/office/drawing/2014/main" val="1693900201"/>
                  </a:ext>
                </a:extLst>
              </a:tr>
              <a:tr h="623455">
                <a:tc>
                  <a:txBody>
                    <a:bodyPr/>
                    <a:lstStyle/>
                    <a:p>
                      <a:r>
                        <a:rPr lang="en-US" dirty="0"/>
                        <a:t>DelayGrat Not Very Well</a:t>
                      </a:r>
                    </a:p>
                  </a:txBody>
                  <a:tcPr/>
                </a:tc>
                <a:tc>
                  <a:txBody>
                    <a:bodyPr/>
                    <a:lstStyle/>
                    <a:p>
                      <a:r>
                        <a:rPr lang="en-US" dirty="0"/>
                        <a:t>1.044828</a:t>
                      </a:r>
                    </a:p>
                  </a:txBody>
                  <a:tcPr/>
                </a:tc>
                <a:tc>
                  <a:txBody>
                    <a:bodyPr/>
                    <a:lstStyle/>
                    <a:p>
                      <a:r>
                        <a:rPr lang="en-US" dirty="0"/>
                        <a:t>1.097680</a:t>
                      </a:r>
                    </a:p>
                  </a:txBody>
                  <a:tcPr/>
                </a:tc>
                <a:tc>
                  <a:txBody>
                    <a:bodyPr/>
                    <a:lstStyle/>
                    <a:p>
                      <a:r>
                        <a:rPr lang="en-US" dirty="0"/>
                        <a:t>0.952</a:t>
                      </a:r>
                    </a:p>
                  </a:txBody>
                  <a:tcPr/>
                </a:tc>
                <a:tc>
                  <a:txBody>
                    <a:bodyPr/>
                    <a:lstStyle/>
                    <a:p>
                      <a:r>
                        <a:rPr lang="en-US" dirty="0"/>
                        <a:t>0.341225</a:t>
                      </a:r>
                    </a:p>
                  </a:txBody>
                  <a:tcPr/>
                </a:tc>
                <a:extLst>
                  <a:ext uri="{0D108BD9-81ED-4DB2-BD59-A6C34878D82A}">
                    <a16:rowId xmlns:a16="http://schemas.microsoft.com/office/drawing/2014/main" val="3347944316"/>
                  </a:ext>
                </a:extLst>
              </a:tr>
            </a:tbl>
          </a:graphicData>
        </a:graphic>
      </p:graphicFrame>
    </p:spTree>
    <p:extLst>
      <p:ext uri="{BB962C8B-B14F-4D97-AF65-F5344CB8AC3E}">
        <p14:creationId xmlns:p14="http://schemas.microsoft.com/office/powerpoint/2010/main" val="397828472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E565401F-3570-564C-9B4E-5AC484701B74}"/>
              </a:ext>
            </a:extLst>
          </p:cNvPr>
          <p:cNvGraphicFramePr>
            <a:graphicFrameLocks noGrp="1"/>
          </p:cNvGraphicFramePr>
          <p:nvPr>
            <p:extLst>
              <p:ext uri="{D42A27DB-BD31-4B8C-83A1-F6EECF244321}">
                <p14:modId xmlns:p14="http://schemas.microsoft.com/office/powerpoint/2010/main" val="3809903121"/>
              </p:ext>
            </p:extLst>
          </p:nvPr>
        </p:nvGraphicFramePr>
        <p:xfrm>
          <a:off x="0" y="0"/>
          <a:ext cx="12192000" cy="6857999"/>
        </p:xfrm>
        <a:graphic>
          <a:graphicData uri="http://schemas.openxmlformats.org/drawingml/2006/table">
            <a:tbl>
              <a:tblPr firstRow="1" bandRow="1">
                <a:tableStyleId>{6E25E649-3F16-4E02-A733-19D2CDBF48F0}</a:tableStyleId>
              </a:tblPr>
              <a:tblGrid>
                <a:gridCol w="2820692">
                  <a:extLst>
                    <a:ext uri="{9D8B030D-6E8A-4147-A177-3AD203B41FA5}">
                      <a16:colId xmlns:a16="http://schemas.microsoft.com/office/drawing/2014/main" val="1116592693"/>
                    </a:ext>
                  </a:extLst>
                </a:gridCol>
                <a:gridCol w="2056108">
                  <a:extLst>
                    <a:ext uri="{9D8B030D-6E8A-4147-A177-3AD203B41FA5}">
                      <a16:colId xmlns:a16="http://schemas.microsoft.com/office/drawing/2014/main" val="1235609703"/>
                    </a:ext>
                  </a:extLst>
                </a:gridCol>
                <a:gridCol w="2438400">
                  <a:extLst>
                    <a:ext uri="{9D8B030D-6E8A-4147-A177-3AD203B41FA5}">
                      <a16:colId xmlns:a16="http://schemas.microsoft.com/office/drawing/2014/main" val="742932954"/>
                    </a:ext>
                  </a:extLst>
                </a:gridCol>
                <a:gridCol w="2438400">
                  <a:extLst>
                    <a:ext uri="{9D8B030D-6E8A-4147-A177-3AD203B41FA5}">
                      <a16:colId xmlns:a16="http://schemas.microsoft.com/office/drawing/2014/main" val="3156714747"/>
                    </a:ext>
                  </a:extLst>
                </a:gridCol>
                <a:gridCol w="2438400">
                  <a:extLst>
                    <a:ext uri="{9D8B030D-6E8A-4147-A177-3AD203B41FA5}">
                      <a16:colId xmlns:a16="http://schemas.microsoft.com/office/drawing/2014/main" val="823608783"/>
                    </a:ext>
                  </a:extLst>
                </a:gridCol>
              </a:tblGrid>
              <a:tr h="683976">
                <a:tc>
                  <a:txBody>
                    <a:bodyPr/>
                    <a:lstStyle/>
                    <a:p>
                      <a:r>
                        <a:rPr lang="en-US" dirty="0"/>
                        <a:t>Variables</a:t>
                      </a:r>
                    </a:p>
                  </a:txBody>
                  <a:tcPr/>
                </a:tc>
                <a:tc>
                  <a:txBody>
                    <a:bodyPr/>
                    <a:lstStyle/>
                    <a:p>
                      <a:r>
                        <a:rPr lang="en-US" dirty="0"/>
                        <a:t>Coefficients</a:t>
                      </a:r>
                    </a:p>
                  </a:txBody>
                  <a:tcPr/>
                </a:tc>
                <a:tc>
                  <a:txBody>
                    <a:bodyPr/>
                    <a:lstStyle/>
                    <a:p>
                      <a:r>
                        <a:rPr lang="en-US" dirty="0"/>
                        <a:t>Std. Error</a:t>
                      </a:r>
                    </a:p>
                  </a:txBody>
                  <a:tcPr/>
                </a:tc>
                <a:tc>
                  <a:txBody>
                    <a:bodyPr/>
                    <a:lstStyle/>
                    <a:p>
                      <a:r>
                        <a:rPr lang="en-US" dirty="0"/>
                        <a:t>t-value</a:t>
                      </a:r>
                    </a:p>
                  </a:txBody>
                  <a:tcPr/>
                </a:tc>
                <a:tc>
                  <a:txBody>
                    <a:bodyPr/>
                    <a:lstStyle/>
                    <a:p>
                      <a:r>
                        <a:rPr lang="en-US" dirty="0"/>
                        <a:t>P-value</a:t>
                      </a:r>
                    </a:p>
                  </a:txBody>
                  <a:tcPr/>
                </a:tc>
                <a:extLst>
                  <a:ext uri="{0D108BD9-81ED-4DB2-BD59-A6C34878D82A}">
                    <a16:rowId xmlns:a16="http://schemas.microsoft.com/office/drawing/2014/main" val="2342526503"/>
                  </a:ext>
                </a:extLst>
              </a:tr>
              <a:tr h="683976">
                <a:tc>
                  <a:txBody>
                    <a:bodyPr/>
                    <a:lstStyle/>
                    <a:p>
                      <a:r>
                        <a:rPr lang="en-US" dirty="0"/>
                        <a:t>DelayGrat Very Well</a:t>
                      </a:r>
                    </a:p>
                  </a:txBody>
                  <a:tcPr/>
                </a:tc>
                <a:tc>
                  <a:txBody>
                    <a:bodyPr/>
                    <a:lstStyle/>
                    <a:p>
                      <a:r>
                        <a:rPr lang="en-US" dirty="0"/>
                        <a:t>2.189832</a:t>
                      </a:r>
                    </a:p>
                  </a:txBody>
                  <a:tcPr/>
                </a:tc>
                <a:tc>
                  <a:txBody>
                    <a:bodyPr/>
                    <a:lstStyle/>
                    <a:p>
                      <a:r>
                        <a:rPr lang="en-US" dirty="0"/>
                        <a:t>1.076153</a:t>
                      </a:r>
                    </a:p>
                  </a:txBody>
                  <a:tcPr/>
                </a:tc>
                <a:tc>
                  <a:txBody>
                    <a:bodyPr/>
                    <a:lstStyle/>
                    <a:p>
                      <a:r>
                        <a:rPr lang="en-US" dirty="0"/>
                        <a:t>2.035</a:t>
                      </a:r>
                    </a:p>
                  </a:txBody>
                  <a:tcPr/>
                </a:tc>
                <a:tc>
                  <a:txBody>
                    <a:bodyPr/>
                    <a:lstStyle/>
                    <a:p>
                      <a:r>
                        <a:rPr lang="en-US" dirty="0"/>
                        <a:t>0.041924</a:t>
                      </a:r>
                    </a:p>
                  </a:txBody>
                  <a:tcPr/>
                </a:tc>
                <a:extLst>
                  <a:ext uri="{0D108BD9-81ED-4DB2-BD59-A6C34878D82A}">
                    <a16:rowId xmlns:a16="http://schemas.microsoft.com/office/drawing/2014/main" val="1649405004"/>
                  </a:ext>
                </a:extLst>
              </a:tr>
              <a:tr h="683976">
                <a:tc>
                  <a:txBody>
                    <a:bodyPr/>
                    <a:lstStyle/>
                    <a:p>
                      <a:r>
                        <a:rPr lang="en-US" dirty="0"/>
                        <a:t>DelayGrat Completely Well</a:t>
                      </a:r>
                    </a:p>
                  </a:txBody>
                  <a:tcPr/>
                </a:tc>
                <a:tc>
                  <a:txBody>
                    <a:bodyPr/>
                    <a:lstStyle/>
                    <a:p>
                      <a:r>
                        <a:rPr lang="en-US" dirty="0"/>
                        <a:t>2.561532</a:t>
                      </a:r>
                    </a:p>
                  </a:txBody>
                  <a:tcPr/>
                </a:tc>
                <a:tc>
                  <a:txBody>
                    <a:bodyPr/>
                    <a:lstStyle/>
                    <a:p>
                      <a:r>
                        <a:rPr lang="en-US" dirty="0"/>
                        <a:t>1.147124</a:t>
                      </a:r>
                    </a:p>
                  </a:txBody>
                  <a:tcPr/>
                </a:tc>
                <a:tc>
                  <a:txBody>
                    <a:bodyPr/>
                    <a:lstStyle/>
                    <a:p>
                      <a:r>
                        <a:rPr lang="en-US" dirty="0"/>
                        <a:t>2.233</a:t>
                      </a:r>
                    </a:p>
                  </a:txBody>
                  <a:tcPr/>
                </a:tc>
                <a:tc>
                  <a:txBody>
                    <a:bodyPr/>
                    <a:lstStyle/>
                    <a:p>
                      <a:r>
                        <a:rPr lang="en-US" dirty="0"/>
                        <a:t>0.025599</a:t>
                      </a:r>
                    </a:p>
                  </a:txBody>
                  <a:tcPr/>
                </a:tc>
                <a:extLst>
                  <a:ext uri="{0D108BD9-81ED-4DB2-BD59-A6C34878D82A}">
                    <a16:rowId xmlns:a16="http://schemas.microsoft.com/office/drawing/2014/main" val="188540564"/>
                  </a:ext>
                </a:extLst>
              </a:tr>
              <a:tr h="683976">
                <a:tc>
                  <a:txBody>
                    <a:bodyPr/>
                    <a:lstStyle/>
                    <a:p>
                      <a:r>
                        <a:rPr lang="en-US" dirty="0"/>
                        <a:t>Diligence Not very well</a:t>
                      </a:r>
                    </a:p>
                  </a:txBody>
                  <a:tcPr/>
                </a:tc>
                <a:tc>
                  <a:txBody>
                    <a:bodyPr/>
                    <a:lstStyle/>
                    <a:p>
                      <a:r>
                        <a:rPr lang="en-US" dirty="0"/>
                        <a:t>0.780536</a:t>
                      </a:r>
                    </a:p>
                  </a:txBody>
                  <a:tcPr/>
                </a:tc>
                <a:tc>
                  <a:txBody>
                    <a:bodyPr/>
                    <a:lstStyle/>
                    <a:p>
                      <a:r>
                        <a:rPr lang="en-US" dirty="0"/>
                        <a:t>1.264411</a:t>
                      </a:r>
                    </a:p>
                  </a:txBody>
                  <a:tcPr/>
                </a:tc>
                <a:tc>
                  <a:txBody>
                    <a:bodyPr/>
                    <a:lstStyle/>
                    <a:p>
                      <a:r>
                        <a:rPr lang="en-US" dirty="0"/>
                        <a:t>0.617</a:t>
                      </a:r>
                    </a:p>
                  </a:txBody>
                  <a:tcPr/>
                </a:tc>
                <a:tc>
                  <a:txBody>
                    <a:bodyPr/>
                    <a:lstStyle/>
                    <a:p>
                      <a:r>
                        <a:rPr lang="en-US" dirty="0"/>
                        <a:t>0.537061</a:t>
                      </a:r>
                    </a:p>
                  </a:txBody>
                  <a:tcPr/>
                </a:tc>
                <a:extLst>
                  <a:ext uri="{0D108BD9-81ED-4DB2-BD59-A6C34878D82A}">
                    <a16:rowId xmlns:a16="http://schemas.microsoft.com/office/drawing/2014/main" val="3567086097"/>
                  </a:ext>
                </a:extLst>
              </a:tr>
              <a:tr h="683976">
                <a:tc>
                  <a:txBody>
                    <a:bodyPr/>
                    <a:lstStyle/>
                    <a:p>
                      <a:r>
                        <a:rPr lang="en-US" dirty="0"/>
                        <a:t>Diligence Very well</a:t>
                      </a:r>
                    </a:p>
                  </a:txBody>
                  <a:tcPr/>
                </a:tc>
                <a:tc>
                  <a:txBody>
                    <a:bodyPr/>
                    <a:lstStyle/>
                    <a:p>
                      <a:r>
                        <a:rPr lang="en-US" dirty="0"/>
                        <a:t>5.344811</a:t>
                      </a:r>
                    </a:p>
                  </a:txBody>
                  <a:tcPr/>
                </a:tc>
                <a:tc>
                  <a:txBody>
                    <a:bodyPr/>
                    <a:lstStyle/>
                    <a:p>
                      <a:r>
                        <a:rPr lang="en-US" dirty="0"/>
                        <a:t>1.227194</a:t>
                      </a:r>
                    </a:p>
                  </a:txBody>
                  <a:tcPr/>
                </a:tc>
                <a:tc>
                  <a:txBody>
                    <a:bodyPr/>
                    <a:lstStyle/>
                    <a:p>
                      <a:r>
                        <a:rPr lang="en-US" dirty="0"/>
                        <a:t>4.355</a:t>
                      </a:r>
                    </a:p>
                  </a:txBody>
                  <a:tcPr/>
                </a:tc>
                <a:tc>
                  <a:txBody>
                    <a:bodyPr/>
                    <a:lstStyle/>
                    <a:p>
                      <a:r>
                        <a:rPr lang="en-US" dirty="0"/>
                        <a:t>1.36e-05</a:t>
                      </a:r>
                    </a:p>
                  </a:txBody>
                  <a:tcPr/>
                </a:tc>
                <a:extLst>
                  <a:ext uri="{0D108BD9-81ED-4DB2-BD59-A6C34878D82A}">
                    <a16:rowId xmlns:a16="http://schemas.microsoft.com/office/drawing/2014/main" val="2174267935"/>
                  </a:ext>
                </a:extLst>
              </a:tr>
              <a:tr h="683976">
                <a:tc>
                  <a:txBody>
                    <a:bodyPr/>
                    <a:lstStyle/>
                    <a:p>
                      <a:r>
                        <a:rPr lang="en-US" dirty="0"/>
                        <a:t>Diligence Completely Well</a:t>
                      </a:r>
                    </a:p>
                  </a:txBody>
                  <a:tcPr/>
                </a:tc>
                <a:tc>
                  <a:txBody>
                    <a:bodyPr/>
                    <a:lstStyle/>
                    <a:p>
                      <a:r>
                        <a:rPr lang="en-US" dirty="0"/>
                        <a:t>8.548546</a:t>
                      </a:r>
                    </a:p>
                  </a:txBody>
                  <a:tcPr/>
                </a:tc>
                <a:tc>
                  <a:txBody>
                    <a:bodyPr/>
                    <a:lstStyle/>
                    <a:p>
                      <a:r>
                        <a:rPr lang="en-US" dirty="0"/>
                        <a:t>1.269524</a:t>
                      </a:r>
                      <a:endParaRPr lang="en-US" b="0" dirty="0"/>
                    </a:p>
                  </a:txBody>
                  <a:tcPr/>
                </a:tc>
                <a:tc>
                  <a:txBody>
                    <a:bodyPr/>
                    <a:lstStyle/>
                    <a:p>
                      <a:r>
                        <a:rPr lang="en-US" dirty="0"/>
                        <a:t>6.734</a:t>
                      </a:r>
                    </a:p>
                  </a:txBody>
                  <a:tcPr/>
                </a:tc>
                <a:tc>
                  <a:txBody>
                    <a:bodyPr/>
                    <a:lstStyle/>
                    <a:p>
                      <a:r>
                        <a:rPr lang="en-US" dirty="0"/>
                        <a:t>1.87e-11</a:t>
                      </a:r>
                    </a:p>
                  </a:txBody>
                  <a:tcPr/>
                </a:tc>
                <a:extLst>
                  <a:ext uri="{0D108BD9-81ED-4DB2-BD59-A6C34878D82A}">
                    <a16:rowId xmlns:a16="http://schemas.microsoft.com/office/drawing/2014/main" val="1119540793"/>
                  </a:ext>
                </a:extLst>
              </a:tr>
              <a:tr h="683976">
                <a:tc>
                  <a:txBody>
                    <a:bodyPr/>
                    <a:lstStyle/>
                    <a:p>
                      <a:r>
                        <a:rPr lang="en-US" dirty="0"/>
                        <a:t>Distress Disagree</a:t>
                      </a:r>
                    </a:p>
                  </a:txBody>
                  <a:tcPr/>
                </a:tc>
                <a:tc>
                  <a:txBody>
                    <a:bodyPr/>
                    <a:lstStyle/>
                    <a:p>
                      <a:r>
                        <a:rPr lang="en-US" dirty="0"/>
                        <a:t>-2.595926</a:t>
                      </a:r>
                    </a:p>
                  </a:txBody>
                  <a:tcPr/>
                </a:tc>
                <a:tc>
                  <a:txBody>
                    <a:bodyPr/>
                    <a:lstStyle/>
                    <a:p>
                      <a:r>
                        <a:rPr lang="en-US" dirty="0"/>
                        <a:t>0.748532</a:t>
                      </a:r>
                    </a:p>
                  </a:txBody>
                  <a:tcPr/>
                </a:tc>
                <a:tc>
                  <a:txBody>
                    <a:bodyPr/>
                    <a:lstStyle/>
                    <a:p>
                      <a:r>
                        <a:rPr lang="en-US" dirty="0"/>
                        <a:t>-3.468</a:t>
                      </a:r>
                    </a:p>
                  </a:txBody>
                  <a:tcPr/>
                </a:tc>
                <a:tc>
                  <a:txBody>
                    <a:bodyPr/>
                    <a:lstStyle/>
                    <a:p>
                      <a:r>
                        <a:rPr lang="en-US" dirty="0"/>
                        <a:t>0.000529</a:t>
                      </a:r>
                    </a:p>
                  </a:txBody>
                  <a:tcPr/>
                </a:tc>
                <a:extLst>
                  <a:ext uri="{0D108BD9-81ED-4DB2-BD59-A6C34878D82A}">
                    <a16:rowId xmlns:a16="http://schemas.microsoft.com/office/drawing/2014/main" val="3003703178"/>
                  </a:ext>
                </a:extLst>
              </a:tr>
              <a:tr h="702215">
                <a:tc>
                  <a:txBody>
                    <a:bodyPr/>
                    <a:lstStyle/>
                    <a:p>
                      <a:r>
                        <a:rPr lang="en-US" dirty="0"/>
                        <a:t>Distress Neither agree nor Disagree</a:t>
                      </a:r>
                    </a:p>
                  </a:txBody>
                  <a:tcPr/>
                </a:tc>
                <a:tc>
                  <a:txBody>
                    <a:bodyPr/>
                    <a:lstStyle/>
                    <a:p>
                      <a:r>
                        <a:rPr lang="en-US" dirty="0"/>
                        <a:t>-5.423345</a:t>
                      </a:r>
                    </a:p>
                  </a:txBody>
                  <a:tcPr/>
                </a:tc>
                <a:tc>
                  <a:txBody>
                    <a:bodyPr/>
                    <a:lstStyle/>
                    <a:p>
                      <a:r>
                        <a:rPr lang="en-US" dirty="0"/>
                        <a:t>0.740002</a:t>
                      </a:r>
                      <a:endParaRPr lang="en-US" b="0" dirty="0"/>
                    </a:p>
                  </a:txBody>
                  <a:tcPr/>
                </a:tc>
                <a:tc>
                  <a:txBody>
                    <a:bodyPr/>
                    <a:lstStyle/>
                    <a:p>
                      <a:r>
                        <a:rPr lang="en-US" dirty="0"/>
                        <a:t>-7.329</a:t>
                      </a:r>
                    </a:p>
                  </a:txBody>
                  <a:tcPr/>
                </a:tc>
                <a:tc>
                  <a:txBody>
                    <a:bodyPr/>
                    <a:lstStyle/>
                    <a:p>
                      <a:r>
                        <a:rPr lang="en-US" dirty="0"/>
                        <a:t>2.75e-13</a:t>
                      </a:r>
                    </a:p>
                  </a:txBody>
                  <a:tcPr/>
                </a:tc>
                <a:extLst>
                  <a:ext uri="{0D108BD9-81ED-4DB2-BD59-A6C34878D82A}">
                    <a16:rowId xmlns:a16="http://schemas.microsoft.com/office/drawing/2014/main" val="4188664142"/>
                  </a:ext>
                </a:extLst>
              </a:tr>
              <a:tr h="683976">
                <a:tc>
                  <a:txBody>
                    <a:bodyPr/>
                    <a:lstStyle/>
                    <a:p>
                      <a:r>
                        <a:rPr lang="en-US" dirty="0"/>
                        <a:t>Distress Agree</a:t>
                      </a:r>
                    </a:p>
                  </a:txBody>
                  <a:tcPr/>
                </a:tc>
                <a:tc>
                  <a:txBody>
                    <a:bodyPr/>
                    <a:lstStyle/>
                    <a:p>
                      <a:r>
                        <a:rPr lang="en-US" dirty="0"/>
                        <a:t>-8.638280</a:t>
                      </a:r>
                    </a:p>
                  </a:txBody>
                  <a:tcPr/>
                </a:tc>
                <a:tc>
                  <a:txBody>
                    <a:bodyPr/>
                    <a:lstStyle/>
                    <a:p>
                      <a:r>
                        <a:rPr lang="en-US" dirty="0"/>
                        <a:t>0.758657</a:t>
                      </a:r>
                    </a:p>
                  </a:txBody>
                  <a:tcPr/>
                </a:tc>
                <a:tc>
                  <a:txBody>
                    <a:bodyPr/>
                    <a:lstStyle/>
                    <a:p>
                      <a:r>
                        <a:rPr lang="en-US" dirty="0"/>
                        <a:t>-11.386</a:t>
                      </a:r>
                    </a:p>
                  </a:txBody>
                  <a:tcPr/>
                </a:tc>
                <a:tc>
                  <a:txBody>
                    <a:bodyPr/>
                    <a:lstStyle/>
                    <a:p>
                      <a:r>
                        <a:rPr lang="en-US" dirty="0"/>
                        <a:t>&lt; 2e-16</a:t>
                      </a:r>
                    </a:p>
                  </a:txBody>
                  <a:tcPr/>
                </a:tc>
                <a:extLst>
                  <a:ext uri="{0D108BD9-81ED-4DB2-BD59-A6C34878D82A}">
                    <a16:rowId xmlns:a16="http://schemas.microsoft.com/office/drawing/2014/main" val="4159240246"/>
                  </a:ext>
                </a:extLst>
              </a:tr>
              <a:tr h="683976">
                <a:tc>
                  <a:txBody>
                    <a:bodyPr/>
                    <a:lstStyle/>
                    <a:p>
                      <a:r>
                        <a:rPr lang="en-US" dirty="0"/>
                        <a:t>Distress Strongly Agree</a:t>
                      </a:r>
                    </a:p>
                  </a:txBody>
                  <a:tcPr/>
                </a:tc>
                <a:tc>
                  <a:txBody>
                    <a:bodyPr/>
                    <a:lstStyle/>
                    <a:p>
                      <a:r>
                        <a:rPr lang="en-US" dirty="0"/>
                        <a:t>-13.438450</a:t>
                      </a:r>
                    </a:p>
                  </a:txBody>
                  <a:tcPr/>
                </a:tc>
                <a:tc>
                  <a:txBody>
                    <a:bodyPr/>
                    <a:lstStyle/>
                    <a:p>
                      <a:r>
                        <a:rPr lang="en-US" dirty="0"/>
                        <a:t>0.865933</a:t>
                      </a:r>
                    </a:p>
                  </a:txBody>
                  <a:tcPr/>
                </a:tc>
                <a:tc>
                  <a:txBody>
                    <a:bodyPr/>
                    <a:lstStyle/>
                    <a:p>
                      <a:r>
                        <a:rPr lang="en-US" dirty="0"/>
                        <a:t>-15.519</a:t>
                      </a:r>
                    </a:p>
                  </a:txBody>
                  <a:tcPr/>
                </a:tc>
                <a:tc>
                  <a:txBody>
                    <a:bodyPr/>
                    <a:lstStyle/>
                    <a:p>
                      <a:r>
                        <a:rPr lang="en-US" dirty="0"/>
                        <a:t>&lt; 2e-16</a:t>
                      </a:r>
                    </a:p>
                  </a:txBody>
                  <a:tcPr/>
                </a:tc>
                <a:extLst>
                  <a:ext uri="{0D108BD9-81ED-4DB2-BD59-A6C34878D82A}">
                    <a16:rowId xmlns:a16="http://schemas.microsoft.com/office/drawing/2014/main" val="1693900201"/>
                  </a:ext>
                </a:extLst>
              </a:tr>
            </a:tbl>
          </a:graphicData>
        </a:graphic>
      </p:graphicFrame>
    </p:spTree>
    <p:extLst>
      <p:ext uri="{BB962C8B-B14F-4D97-AF65-F5344CB8AC3E}">
        <p14:creationId xmlns:p14="http://schemas.microsoft.com/office/powerpoint/2010/main" val="23210434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0B6C9-02C7-5F40-B405-E7AB6AC2D0DC}"/>
              </a:ext>
            </a:extLst>
          </p:cNvPr>
          <p:cNvSpPr>
            <a:spLocks noGrp="1"/>
          </p:cNvSpPr>
          <p:nvPr>
            <p:ph type="title"/>
          </p:nvPr>
        </p:nvSpPr>
        <p:spPr/>
        <p:txBody>
          <a:bodyPr/>
          <a:lstStyle/>
          <a:p>
            <a:r>
              <a:rPr lang="en-US" dirty="0">
                <a:latin typeface="Optima" panose="02000503060000020004" pitchFamily="2" charset="0"/>
              </a:rPr>
              <a:t>The Model building Process</a:t>
            </a:r>
          </a:p>
        </p:txBody>
      </p:sp>
      <p:sp>
        <p:nvSpPr>
          <p:cNvPr id="3" name="Content Placeholder 2">
            <a:extLst>
              <a:ext uri="{FF2B5EF4-FFF2-40B4-BE49-F238E27FC236}">
                <a16:creationId xmlns:a16="http://schemas.microsoft.com/office/drawing/2014/main" id="{1DF53757-79C0-EE4B-8D02-52B2FB796156}"/>
              </a:ext>
            </a:extLst>
          </p:cNvPr>
          <p:cNvSpPr>
            <a:spLocks noGrp="1"/>
          </p:cNvSpPr>
          <p:nvPr>
            <p:ph idx="1"/>
          </p:nvPr>
        </p:nvSpPr>
        <p:spPr/>
        <p:txBody>
          <a:bodyPr/>
          <a:lstStyle/>
          <a:p>
            <a:pPr marL="342900" indent="-342900">
              <a:buFont typeface="+mj-lt"/>
              <a:buAutoNum type="arabicPeriod"/>
            </a:pPr>
            <a:r>
              <a:rPr lang="en-US" sz="2000" dirty="0">
                <a:latin typeface="Optima" panose="02000503060000020004" pitchFamily="2" charset="0"/>
              </a:rPr>
              <a:t>Gather the Data &amp; Define Variables</a:t>
            </a:r>
          </a:p>
          <a:p>
            <a:pPr marL="342900" indent="-342900">
              <a:buFont typeface="+mj-lt"/>
              <a:buAutoNum type="arabicPeriod"/>
            </a:pPr>
            <a:r>
              <a:rPr lang="en-US" sz="2000" dirty="0">
                <a:latin typeface="Optima" panose="02000503060000020004" pitchFamily="2" charset="0"/>
              </a:rPr>
              <a:t>Clean the Data for Proper Use</a:t>
            </a:r>
          </a:p>
          <a:p>
            <a:pPr marL="342900" indent="-342900">
              <a:buFont typeface="+mj-lt"/>
              <a:buAutoNum type="arabicPeriod"/>
            </a:pPr>
            <a:r>
              <a:rPr lang="en-US" sz="2000" dirty="0">
                <a:latin typeface="Optima" panose="02000503060000020004" pitchFamily="2" charset="0"/>
              </a:rPr>
              <a:t>Split Data &amp; Build New Models from Test/Training Sets</a:t>
            </a:r>
          </a:p>
          <a:p>
            <a:pPr marL="342900" indent="-342900">
              <a:buFont typeface="+mj-lt"/>
              <a:buAutoNum type="arabicPeriod"/>
            </a:pPr>
            <a:r>
              <a:rPr lang="en-US" sz="2000" dirty="0">
                <a:latin typeface="Optima" panose="02000503060000020004" pitchFamily="2" charset="0"/>
              </a:rPr>
              <a:t>Compare Test/Training Sets</a:t>
            </a:r>
          </a:p>
          <a:p>
            <a:pPr marL="342900" indent="-342900">
              <a:buFont typeface="+mj-lt"/>
              <a:buAutoNum type="arabicPeriod"/>
            </a:pPr>
            <a:r>
              <a:rPr lang="en-US" sz="2000" dirty="0">
                <a:latin typeface="Optima" panose="02000503060000020004" pitchFamily="2" charset="0"/>
              </a:rPr>
              <a:t>Build Final Model</a:t>
            </a:r>
          </a:p>
          <a:p>
            <a:pPr marL="342900" indent="-342900">
              <a:buFont typeface="+mj-lt"/>
              <a:buAutoNum type="arabicPeriod"/>
            </a:pPr>
            <a:r>
              <a:rPr lang="en-US" sz="2000" dirty="0">
                <a:latin typeface="Optima" panose="02000503060000020004" pitchFamily="2" charset="0"/>
              </a:rPr>
              <a:t>Check Assumptions</a:t>
            </a:r>
          </a:p>
          <a:p>
            <a:pPr marL="342900" indent="-342900">
              <a:buFont typeface="+mj-lt"/>
              <a:buAutoNum type="arabicPeriod"/>
            </a:pPr>
            <a:r>
              <a:rPr lang="en-US" sz="2000" dirty="0">
                <a:latin typeface="Optima" panose="02000503060000020004" pitchFamily="2" charset="0"/>
              </a:rPr>
              <a:t>Transform Model &amp; Remove Outliers*</a:t>
            </a:r>
          </a:p>
          <a:p>
            <a:pPr marL="342900" indent="-342900">
              <a:buFont typeface="+mj-lt"/>
              <a:buAutoNum type="arabicPeriod"/>
            </a:pPr>
            <a:r>
              <a:rPr lang="en-US" sz="2000" dirty="0">
                <a:latin typeface="Optima" panose="02000503060000020004" pitchFamily="2" charset="0"/>
              </a:rPr>
              <a:t>Perform Regression &amp; Inference Analysis</a:t>
            </a:r>
          </a:p>
          <a:p>
            <a:pPr marL="342900" indent="-342900">
              <a:buFont typeface="+mj-lt"/>
              <a:buAutoNum type="arabicPeriod"/>
            </a:pPr>
            <a:endParaRPr lang="en-US" dirty="0">
              <a:latin typeface="Optima" panose="02000503060000020004" pitchFamily="2" charset="0"/>
            </a:endParaRPr>
          </a:p>
          <a:p>
            <a:pPr marL="342900" indent="-342900">
              <a:buFont typeface="+mj-lt"/>
              <a:buAutoNum type="arabicPeriod"/>
            </a:pPr>
            <a:endParaRPr lang="en-US" dirty="0"/>
          </a:p>
        </p:txBody>
      </p:sp>
      <p:sp>
        <p:nvSpPr>
          <p:cNvPr id="4" name="TextBox 3">
            <a:extLst>
              <a:ext uri="{FF2B5EF4-FFF2-40B4-BE49-F238E27FC236}">
                <a16:creationId xmlns:a16="http://schemas.microsoft.com/office/drawing/2014/main" id="{CA7592B7-83F2-8040-A59B-29E0E165D3D5}"/>
              </a:ext>
            </a:extLst>
          </p:cNvPr>
          <p:cNvSpPr txBox="1"/>
          <p:nvPr/>
        </p:nvSpPr>
        <p:spPr>
          <a:xfrm>
            <a:off x="685801" y="6063734"/>
            <a:ext cx="11046416" cy="369332"/>
          </a:xfrm>
          <a:prstGeom prst="rect">
            <a:avLst/>
          </a:prstGeom>
          <a:noFill/>
        </p:spPr>
        <p:txBody>
          <a:bodyPr wrap="square" rtlCol="0">
            <a:spAutoFit/>
          </a:bodyPr>
          <a:lstStyle/>
          <a:p>
            <a:r>
              <a:rPr lang="en-US" dirty="0">
                <a:latin typeface="Optima" panose="02000503060000020004" pitchFamily="2" charset="0"/>
              </a:rPr>
              <a:t>*Fortunately for my model, no transformations were needed, and only minor outliers appeared</a:t>
            </a:r>
          </a:p>
        </p:txBody>
      </p:sp>
    </p:spTree>
    <p:extLst>
      <p:ext uri="{BB962C8B-B14F-4D97-AF65-F5344CB8AC3E}">
        <p14:creationId xmlns:p14="http://schemas.microsoft.com/office/powerpoint/2010/main" val="43633565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54C00F-5FFE-A447-90F0-8D8632C93B2B}"/>
              </a:ext>
            </a:extLst>
          </p:cNvPr>
          <p:cNvSpPr>
            <a:spLocks noGrp="1"/>
          </p:cNvSpPr>
          <p:nvPr>
            <p:ph type="title"/>
          </p:nvPr>
        </p:nvSpPr>
        <p:spPr/>
        <p:txBody>
          <a:bodyPr/>
          <a:lstStyle/>
          <a:p>
            <a:r>
              <a:rPr lang="en-US" dirty="0">
                <a:latin typeface="Optima" panose="02000503060000020004" pitchFamily="2" charset="0"/>
              </a:rPr>
              <a:t>FINAL MODEL CONFIDENCE INTERVAL</a:t>
            </a:r>
          </a:p>
        </p:txBody>
      </p:sp>
      <p:graphicFrame>
        <p:nvGraphicFramePr>
          <p:cNvPr id="3" name="Table 2">
            <a:extLst>
              <a:ext uri="{FF2B5EF4-FFF2-40B4-BE49-F238E27FC236}">
                <a16:creationId xmlns:a16="http://schemas.microsoft.com/office/drawing/2014/main" id="{9ACB1617-2827-3A45-B7EF-BA35469C3E9E}"/>
              </a:ext>
            </a:extLst>
          </p:cNvPr>
          <p:cNvGraphicFramePr>
            <a:graphicFrameLocks noGrp="1"/>
          </p:cNvGraphicFramePr>
          <p:nvPr>
            <p:extLst>
              <p:ext uri="{D42A27DB-BD31-4B8C-83A1-F6EECF244321}">
                <p14:modId xmlns:p14="http://schemas.microsoft.com/office/powerpoint/2010/main" val="412070912"/>
              </p:ext>
            </p:extLst>
          </p:nvPr>
        </p:nvGraphicFramePr>
        <p:xfrm>
          <a:off x="683513" y="2281608"/>
          <a:ext cx="10824973" cy="3657600"/>
        </p:xfrm>
        <a:graphic>
          <a:graphicData uri="http://schemas.openxmlformats.org/drawingml/2006/table">
            <a:tbl>
              <a:tblPr firstRow="1" bandRow="1">
                <a:tableStyleId>{6E25E649-3F16-4E02-A733-19D2CDBF48F0}</a:tableStyleId>
              </a:tblPr>
              <a:tblGrid>
                <a:gridCol w="4231101">
                  <a:extLst>
                    <a:ext uri="{9D8B030D-6E8A-4147-A177-3AD203B41FA5}">
                      <a16:colId xmlns:a16="http://schemas.microsoft.com/office/drawing/2014/main" val="3990033088"/>
                    </a:ext>
                  </a:extLst>
                </a:gridCol>
                <a:gridCol w="2985548">
                  <a:extLst>
                    <a:ext uri="{9D8B030D-6E8A-4147-A177-3AD203B41FA5}">
                      <a16:colId xmlns:a16="http://schemas.microsoft.com/office/drawing/2014/main" val="481502822"/>
                    </a:ext>
                  </a:extLst>
                </a:gridCol>
                <a:gridCol w="3608324">
                  <a:extLst>
                    <a:ext uri="{9D8B030D-6E8A-4147-A177-3AD203B41FA5}">
                      <a16:colId xmlns:a16="http://schemas.microsoft.com/office/drawing/2014/main" val="4150494777"/>
                    </a:ext>
                  </a:extLst>
                </a:gridCol>
              </a:tblGrid>
              <a:tr h="260993">
                <a:tc>
                  <a:txBody>
                    <a:bodyPr/>
                    <a:lstStyle/>
                    <a:p>
                      <a:pPr algn="ctr"/>
                      <a:r>
                        <a:rPr lang="en-US" sz="1800" dirty="0"/>
                        <a:t>Variable</a:t>
                      </a:r>
                    </a:p>
                  </a:txBody>
                  <a:tcPr/>
                </a:tc>
                <a:tc>
                  <a:txBody>
                    <a:bodyPr/>
                    <a:lstStyle/>
                    <a:p>
                      <a:pPr algn="ctr"/>
                      <a:r>
                        <a:rPr lang="en-US" sz="1800" dirty="0"/>
                        <a:t>2.5%</a:t>
                      </a:r>
                    </a:p>
                  </a:txBody>
                  <a:tcPr/>
                </a:tc>
                <a:tc>
                  <a:txBody>
                    <a:bodyPr/>
                    <a:lstStyle/>
                    <a:p>
                      <a:pPr algn="ctr"/>
                      <a:r>
                        <a:rPr lang="en-US" sz="1800" dirty="0"/>
                        <a:t>97.5%</a:t>
                      </a:r>
                    </a:p>
                  </a:txBody>
                  <a:tcPr/>
                </a:tc>
                <a:extLst>
                  <a:ext uri="{0D108BD9-81ED-4DB2-BD59-A6C34878D82A}">
                    <a16:rowId xmlns:a16="http://schemas.microsoft.com/office/drawing/2014/main" val="1073865709"/>
                  </a:ext>
                </a:extLst>
              </a:tr>
              <a:tr h="313191">
                <a:tc>
                  <a:txBody>
                    <a:bodyPr/>
                    <a:lstStyle/>
                    <a:p>
                      <a:r>
                        <a:rPr lang="en-US" dirty="0"/>
                        <a:t>(Intercept)</a:t>
                      </a:r>
                    </a:p>
                  </a:txBody>
                  <a:tcPr/>
                </a:tc>
                <a:tc>
                  <a:txBody>
                    <a:bodyPr/>
                    <a:lstStyle/>
                    <a:p>
                      <a:r>
                        <a:rPr lang="en-US" dirty="0"/>
                        <a:t>19.28531204</a:t>
                      </a:r>
                    </a:p>
                  </a:txBody>
                  <a:tcPr/>
                </a:tc>
                <a:tc>
                  <a:txBody>
                    <a:bodyPr/>
                    <a:lstStyle/>
                    <a:p>
                      <a:r>
                        <a:rPr lang="en-US" dirty="0"/>
                        <a:t>26.14495983</a:t>
                      </a:r>
                    </a:p>
                  </a:txBody>
                  <a:tcPr/>
                </a:tc>
                <a:extLst>
                  <a:ext uri="{0D108BD9-81ED-4DB2-BD59-A6C34878D82A}">
                    <a16:rowId xmlns:a16="http://schemas.microsoft.com/office/drawing/2014/main" val="527746425"/>
                  </a:ext>
                </a:extLst>
              </a:tr>
              <a:tr h="313191">
                <a:tc>
                  <a:txBody>
                    <a:bodyPr/>
                    <a:lstStyle/>
                    <a:p>
                      <a:r>
                        <a:rPr lang="en-US" dirty="0"/>
                        <a:t>LMscore</a:t>
                      </a:r>
                    </a:p>
                  </a:txBody>
                  <a:tcPr/>
                </a:tc>
                <a:tc>
                  <a:txBody>
                    <a:bodyPr/>
                    <a:lstStyle/>
                    <a:p>
                      <a:r>
                        <a:rPr lang="en-US" dirty="0"/>
                        <a:t>2.09423616</a:t>
                      </a:r>
                    </a:p>
                  </a:txBody>
                  <a:tcPr/>
                </a:tc>
                <a:tc>
                  <a:txBody>
                    <a:bodyPr/>
                    <a:lstStyle/>
                    <a:p>
                      <a:r>
                        <a:rPr lang="en-US" dirty="0"/>
                        <a:t>3.00700720</a:t>
                      </a:r>
                    </a:p>
                  </a:txBody>
                  <a:tcPr/>
                </a:tc>
                <a:extLst>
                  <a:ext uri="{0D108BD9-81ED-4DB2-BD59-A6C34878D82A}">
                    <a16:rowId xmlns:a16="http://schemas.microsoft.com/office/drawing/2014/main" val="875269045"/>
                  </a:ext>
                </a:extLst>
              </a:tr>
              <a:tr h="313191">
                <a:tc>
                  <a:txBody>
                    <a:bodyPr/>
                    <a:lstStyle/>
                    <a:p>
                      <a:r>
                        <a:rPr lang="en-US" dirty="0"/>
                        <a:t>PsyConnect</a:t>
                      </a:r>
                    </a:p>
                  </a:txBody>
                  <a:tcPr/>
                </a:tc>
                <a:tc>
                  <a:txBody>
                    <a:bodyPr/>
                    <a:lstStyle/>
                    <a:p>
                      <a:r>
                        <a:rPr lang="en-US" dirty="0"/>
                        <a:t>0.05603460</a:t>
                      </a:r>
                    </a:p>
                  </a:txBody>
                  <a:tcPr/>
                </a:tc>
                <a:tc>
                  <a:txBody>
                    <a:bodyPr/>
                    <a:lstStyle/>
                    <a:p>
                      <a:r>
                        <a:rPr lang="en-US" dirty="0"/>
                        <a:t>0.08358084</a:t>
                      </a:r>
                    </a:p>
                  </a:txBody>
                  <a:tcPr/>
                </a:tc>
                <a:extLst>
                  <a:ext uri="{0D108BD9-81ED-4DB2-BD59-A6C34878D82A}">
                    <a16:rowId xmlns:a16="http://schemas.microsoft.com/office/drawing/2014/main" val="1020343544"/>
                  </a:ext>
                </a:extLst>
              </a:tr>
              <a:tr h="313191">
                <a:tc>
                  <a:txBody>
                    <a:bodyPr/>
                    <a:lstStyle/>
                    <a:p>
                      <a:r>
                        <a:rPr lang="en-US" dirty="0"/>
                        <a:t>Satisfaction2</a:t>
                      </a:r>
                    </a:p>
                  </a:txBody>
                  <a:tcPr/>
                </a:tc>
                <a:tc>
                  <a:txBody>
                    <a:bodyPr/>
                    <a:lstStyle/>
                    <a:p>
                      <a:r>
                        <a:rPr lang="en-US" dirty="0"/>
                        <a:t>1.77406500</a:t>
                      </a:r>
                    </a:p>
                  </a:txBody>
                  <a:tcPr/>
                </a:tc>
                <a:tc>
                  <a:txBody>
                    <a:bodyPr/>
                    <a:lstStyle/>
                    <a:p>
                      <a:r>
                        <a:rPr lang="en-US" dirty="0"/>
                        <a:t>7.46986304</a:t>
                      </a:r>
                    </a:p>
                  </a:txBody>
                  <a:tcPr/>
                </a:tc>
                <a:extLst>
                  <a:ext uri="{0D108BD9-81ED-4DB2-BD59-A6C34878D82A}">
                    <a16:rowId xmlns:a16="http://schemas.microsoft.com/office/drawing/2014/main" val="2448968415"/>
                  </a:ext>
                </a:extLst>
              </a:tr>
              <a:tr h="313191">
                <a:tc>
                  <a:txBody>
                    <a:bodyPr/>
                    <a:lstStyle/>
                    <a:p>
                      <a:r>
                        <a:rPr lang="en-US" dirty="0"/>
                        <a:t>Satisfaction3</a:t>
                      </a:r>
                    </a:p>
                  </a:txBody>
                  <a:tcPr/>
                </a:tc>
                <a:tc>
                  <a:txBody>
                    <a:bodyPr/>
                    <a:lstStyle/>
                    <a:p>
                      <a:r>
                        <a:rPr lang="en-US" dirty="0"/>
                        <a:t>1.90834976</a:t>
                      </a:r>
                    </a:p>
                  </a:txBody>
                  <a:tcPr/>
                </a:tc>
                <a:tc>
                  <a:txBody>
                    <a:bodyPr/>
                    <a:lstStyle/>
                    <a:p>
                      <a:r>
                        <a:rPr lang="en-US" dirty="0"/>
                        <a:t>6.79138446</a:t>
                      </a:r>
                    </a:p>
                  </a:txBody>
                  <a:tcPr/>
                </a:tc>
                <a:extLst>
                  <a:ext uri="{0D108BD9-81ED-4DB2-BD59-A6C34878D82A}">
                    <a16:rowId xmlns:a16="http://schemas.microsoft.com/office/drawing/2014/main" val="3900539130"/>
                  </a:ext>
                </a:extLst>
              </a:tr>
              <a:tr h="313191">
                <a:tc>
                  <a:txBody>
                    <a:bodyPr/>
                    <a:lstStyle/>
                    <a:p>
                      <a:r>
                        <a:rPr lang="en-US" dirty="0"/>
                        <a:t>Satisfaction4</a:t>
                      </a:r>
                    </a:p>
                  </a:txBody>
                  <a:tcPr/>
                </a:tc>
                <a:tc>
                  <a:txBody>
                    <a:bodyPr/>
                    <a:lstStyle/>
                    <a:p>
                      <a:r>
                        <a:rPr lang="en-US" dirty="0"/>
                        <a:t>3.12739201</a:t>
                      </a:r>
                    </a:p>
                  </a:txBody>
                  <a:tcPr/>
                </a:tc>
                <a:tc>
                  <a:txBody>
                    <a:bodyPr/>
                    <a:lstStyle/>
                    <a:p>
                      <a:r>
                        <a:rPr lang="en-US" dirty="0"/>
                        <a:t>7.50385444</a:t>
                      </a:r>
                    </a:p>
                  </a:txBody>
                  <a:tcPr/>
                </a:tc>
                <a:extLst>
                  <a:ext uri="{0D108BD9-81ED-4DB2-BD59-A6C34878D82A}">
                    <a16:rowId xmlns:a16="http://schemas.microsoft.com/office/drawing/2014/main" val="2926872088"/>
                  </a:ext>
                </a:extLst>
              </a:tr>
              <a:tr h="313191">
                <a:tc>
                  <a:txBody>
                    <a:bodyPr/>
                    <a:lstStyle/>
                    <a:p>
                      <a:r>
                        <a:rPr lang="en-US" dirty="0"/>
                        <a:t>Satisfaction5</a:t>
                      </a:r>
                    </a:p>
                  </a:txBody>
                  <a:tcPr/>
                </a:tc>
                <a:tc>
                  <a:txBody>
                    <a:bodyPr/>
                    <a:lstStyle/>
                    <a:p>
                      <a:r>
                        <a:rPr lang="en-US" dirty="0"/>
                        <a:t>6.46822085</a:t>
                      </a:r>
                    </a:p>
                  </a:txBody>
                  <a:tcPr/>
                </a:tc>
                <a:tc>
                  <a:txBody>
                    <a:bodyPr/>
                    <a:lstStyle/>
                    <a:p>
                      <a:r>
                        <a:rPr lang="en-US" dirty="0"/>
                        <a:t>10.71360922</a:t>
                      </a:r>
                    </a:p>
                  </a:txBody>
                  <a:tcPr/>
                </a:tc>
                <a:extLst>
                  <a:ext uri="{0D108BD9-81ED-4DB2-BD59-A6C34878D82A}">
                    <a16:rowId xmlns:a16="http://schemas.microsoft.com/office/drawing/2014/main" val="2158868358"/>
                  </a:ext>
                </a:extLst>
              </a:tr>
              <a:tr h="313191">
                <a:tc>
                  <a:txBody>
                    <a:bodyPr/>
                    <a:lstStyle/>
                    <a:p>
                      <a:r>
                        <a:rPr lang="en-US" dirty="0"/>
                        <a:t>Satisfaction6</a:t>
                      </a:r>
                    </a:p>
                  </a:txBody>
                  <a:tcPr/>
                </a:tc>
                <a:tc>
                  <a:txBody>
                    <a:bodyPr/>
                    <a:lstStyle/>
                    <a:p>
                      <a:r>
                        <a:rPr lang="en-US" dirty="0"/>
                        <a:t>10.58195572</a:t>
                      </a:r>
                    </a:p>
                  </a:txBody>
                  <a:tcPr/>
                </a:tc>
                <a:tc>
                  <a:txBody>
                    <a:bodyPr/>
                    <a:lstStyle/>
                    <a:p>
                      <a:r>
                        <a:rPr lang="en-US" b="0" dirty="0"/>
                        <a:t>14.82636555</a:t>
                      </a:r>
                    </a:p>
                  </a:txBody>
                  <a:tcPr/>
                </a:tc>
                <a:extLst>
                  <a:ext uri="{0D108BD9-81ED-4DB2-BD59-A6C34878D82A}">
                    <a16:rowId xmlns:a16="http://schemas.microsoft.com/office/drawing/2014/main" val="4136833953"/>
                  </a:ext>
                </a:extLst>
              </a:tr>
              <a:tr h="313191">
                <a:tc>
                  <a:txBody>
                    <a:bodyPr/>
                    <a:lstStyle/>
                    <a:p>
                      <a:r>
                        <a:rPr lang="en-US" dirty="0"/>
                        <a:t>Satisfaction7</a:t>
                      </a:r>
                    </a:p>
                  </a:txBody>
                  <a:tcPr/>
                </a:tc>
                <a:tc>
                  <a:txBody>
                    <a:bodyPr/>
                    <a:lstStyle/>
                    <a:p>
                      <a:r>
                        <a:rPr lang="en-US" dirty="0"/>
                        <a:t>12.67973621</a:t>
                      </a:r>
                    </a:p>
                  </a:txBody>
                  <a:tcPr/>
                </a:tc>
                <a:tc>
                  <a:txBody>
                    <a:bodyPr/>
                    <a:lstStyle/>
                    <a:p>
                      <a:r>
                        <a:rPr lang="en-US" dirty="0"/>
                        <a:t>16.95433770</a:t>
                      </a:r>
                    </a:p>
                  </a:txBody>
                  <a:tcPr/>
                </a:tc>
                <a:extLst>
                  <a:ext uri="{0D108BD9-81ED-4DB2-BD59-A6C34878D82A}">
                    <a16:rowId xmlns:a16="http://schemas.microsoft.com/office/drawing/2014/main" val="1742767909"/>
                  </a:ext>
                </a:extLst>
              </a:tr>
            </a:tbl>
          </a:graphicData>
        </a:graphic>
      </p:graphicFrame>
    </p:spTree>
    <p:extLst>
      <p:ext uri="{BB962C8B-B14F-4D97-AF65-F5344CB8AC3E}">
        <p14:creationId xmlns:p14="http://schemas.microsoft.com/office/powerpoint/2010/main" val="108109174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54C00F-5FFE-A447-90F0-8D8632C93B2B}"/>
              </a:ext>
            </a:extLst>
          </p:cNvPr>
          <p:cNvSpPr>
            <a:spLocks noGrp="1"/>
          </p:cNvSpPr>
          <p:nvPr>
            <p:ph type="title"/>
          </p:nvPr>
        </p:nvSpPr>
        <p:spPr/>
        <p:txBody>
          <a:bodyPr/>
          <a:lstStyle/>
          <a:p>
            <a:r>
              <a:rPr lang="en-US" dirty="0">
                <a:latin typeface="Optima" panose="02000503060000020004" pitchFamily="2" charset="0"/>
              </a:rPr>
              <a:t>FINAL MODEL CONFIDENCE INTERVAL</a:t>
            </a:r>
          </a:p>
        </p:txBody>
      </p:sp>
      <p:graphicFrame>
        <p:nvGraphicFramePr>
          <p:cNvPr id="3" name="Table 2">
            <a:extLst>
              <a:ext uri="{FF2B5EF4-FFF2-40B4-BE49-F238E27FC236}">
                <a16:creationId xmlns:a16="http://schemas.microsoft.com/office/drawing/2014/main" id="{9ACB1617-2827-3A45-B7EF-BA35469C3E9E}"/>
              </a:ext>
            </a:extLst>
          </p:cNvPr>
          <p:cNvGraphicFramePr>
            <a:graphicFrameLocks noGrp="1"/>
          </p:cNvGraphicFramePr>
          <p:nvPr>
            <p:extLst>
              <p:ext uri="{D42A27DB-BD31-4B8C-83A1-F6EECF244321}">
                <p14:modId xmlns:p14="http://schemas.microsoft.com/office/powerpoint/2010/main" val="275096149"/>
              </p:ext>
            </p:extLst>
          </p:nvPr>
        </p:nvGraphicFramePr>
        <p:xfrm>
          <a:off x="683513" y="2281608"/>
          <a:ext cx="10824973" cy="4023360"/>
        </p:xfrm>
        <a:graphic>
          <a:graphicData uri="http://schemas.openxmlformats.org/drawingml/2006/table">
            <a:tbl>
              <a:tblPr firstRow="1" bandRow="1">
                <a:tableStyleId>{6E25E649-3F16-4E02-A733-19D2CDBF48F0}</a:tableStyleId>
              </a:tblPr>
              <a:tblGrid>
                <a:gridCol w="4231101">
                  <a:extLst>
                    <a:ext uri="{9D8B030D-6E8A-4147-A177-3AD203B41FA5}">
                      <a16:colId xmlns:a16="http://schemas.microsoft.com/office/drawing/2014/main" val="3990033088"/>
                    </a:ext>
                  </a:extLst>
                </a:gridCol>
                <a:gridCol w="2985548">
                  <a:extLst>
                    <a:ext uri="{9D8B030D-6E8A-4147-A177-3AD203B41FA5}">
                      <a16:colId xmlns:a16="http://schemas.microsoft.com/office/drawing/2014/main" val="481502822"/>
                    </a:ext>
                  </a:extLst>
                </a:gridCol>
                <a:gridCol w="3608324">
                  <a:extLst>
                    <a:ext uri="{9D8B030D-6E8A-4147-A177-3AD203B41FA5}">
                      <a16:colId xmlns:a16="http://schemas.microsoft.com/office/drawing/2014/main" val="4150494777"/>
                    </a:ext>
                  </a:extLst>
                </a:gridCol>
              </a:tblGrid>
              <a:tr h="260993">
                <a:tc>
                  <a:txBody>
                    <a:bodyPr/>
                    <a:lstStyle/>
                    <a:p>
                      <a:pPr algn="ctr"/>
                      <a:r>
                        <a:rPr lang="en-US" sz="1800" dirty="0"/>
                        <a:t>Variable</a:t>
                      </a:r>
                    </a:p>
                  </a:txBody>
                  <a:tcPr/>
                </a:tc>
                <a:tc>
                  <a:txBody>
                    <a:bodyPr/>
                    <a:lstStyle/>
                    <a:p>
                      <a:pPr algn="ctr"/>
                      <a:r>
                        <a:rPr lang="en-US" sz="1800" dirty="0"/>
                        <a:t>2.5%</a:t>
                      </a:r>
                    </a:p>
                  </a:txBody>
                  <a:tcPr/>
                </a:tc>
                <a:tc>
                  <a:txBody>
                    <a:bodyPr/>
                    <a:lstStyle/>
                    <a:p>
                      <a:pPr algn="ctr"/>
                      <a:r>
                        <a:rPr lang="en-US" sz="1800" dirty="0"/>
                        <a:t>97.5%</a:t>
                      </a:r>
                    </a:p>
                  </a:txBody>
                  <a:tcPr/>
                </a:tc>
                <a:extLst>
                  <a:ext uri="{0D108BD9-81ED-4DB2-BD59-A6C34878D82A}">
                    <a16:rowId xmlns:a16="http://schemas.microsoft.com/office/drawing/2014/main" val="1073865709"/>
                  </a:ext>
                </a:extLst>
              </a:tr>
              <a:tr h="313191">
                <a:tc>
                  <a:txBody>
                    <a:bodyPr/>
                    <a:lstStyle/>
                    <a:p>
                      <a:r>
                        <a:rPr lang="en-US" dirty="0"/>
                        <a:t>DelayGrat Not Very Well</a:t>
                      </a:r>
                    </a:p>
                  </a:txBody>
                  <a:tcPr/>
                </a:tc>
                <a:tc>
                  <a:txBody>
                    <a:bodyPr/>
                    <a:lstStyle/>
                    <a:p>
                      <a:r>
                        <a:rPr lang="en-US" dirty="0"/>
                        <a:t>-1.10900144</a:t>
                      </a:r>
                    </a:p>
                  </a:txBody>
                  <a:tcPr/>
                </a:tc>
                <a:tc>
                  <a:txBody>
                    <a:bodyPr/>
                    <a:lstStyle/>
                    <a:p>
                      <a:r>
                        <a:rPr lang="en-US" dirty="0"/>
                        <a:t>3.19496179</a:t>
                      </a:r>
                    </a:p>
                  </a:txBody>
                  <a:tcPr/>
                </a:tc>
                <a:extLst>
                  <a:ext uri="{0D108BD9-81ED-4DB2-BD59-A6C34878D82A}">
                    <a16:rowId xmlns:a16="http://schemas.microsoft.com/office/drawing/2014/main" val="527746425"/>
                  </a:ext>
                </a:extLst>
              </a:tr>
              <a:tr h="313191">
                <a:tc>
                  <a:txBody>
                    <a:bodyPr/>
                    <a:lstStyle/>
                    <a:p>
                      <a:r>
                        <a:rPr lang="en-US" dirty="0"/>
                        <a:t>DelayGrat Very Well</a:t>
                      </a:r>
                    </a:p>
                  </a:txBody>
                  <a:tcPr/>
                </a:tc>
                <a:tc>
                  <a:txBody>
                    <a:bodyPr/>
                    <a:lstStyle/>
                    <a:p>
                      <a:r>
                        <a:rPr lang="en-US" dirty="0"/>
                        <a:t>0.07989509</a:t>
                      </a:r>
                    </a:p>
                  </a:txBody>
                  <a:tcPr/>
                </a:tc>
                <a:tc>
                  <a:txBody>
                    <a:bodyPr/>
                    <a:lstStyle/>
                    <a:p>
                      <a:r>
                        <a:rPr lang="en-US" dirty="0"/>
                        <a:t>4.29944624</a:t>
                      </a:r>
                    </a:p>
                  </a:txBody>
                  <a:tcPr/>
                </a:tc>
                <a:extLst>
                  <a:ext uri="{0D108BD9-81ED-4DB2-BD59-A6C34878D82A}">
                    <a16:rowId xmlns:a16="http://schemas.microsoft.com/office/drawing/2014/main" val="875269045"/>
                  </a:ext>
                </a:extLst>
              </a:tr>
              <a:tr h="313191">
                <a:tc>
                  <a:txBody>
                    <a:bodyPr/>
                    <a:lstStyle/>
                    <a:p>
                      <a:r>
                        <a:rPr lang="en-US" dirty="0"/>
                        <a:t>DelayGrat Completely Well</a:t>
                      </a:r>
                    </a:p>
                  </a:txBody>
                  <a:tcPr/>
                </a:tc>
                <a:tc>
                  <a:txBody>
                    <a:bodyPr/>
                    <a:lstStyle/>
                    <a:p>
                      <a:r>
                        <a:rPr lang="en-US" dirty="0"/>
                        <a:t>0.30140024</a:t>
                      </a:r>
                    </a:p>
                  </a:txBody>
                  <a:tcPr/>
                </a:tc>
                <a:tc>
                  <a:txBody>
                    <a:bodyPr/>
                    <a:lstStyle/>
                    <a:p>
                      <a:r>
                        <a:rPr lang="en-US" dirty="0"/>
                        <a:t>4.79941683</a:t>
                      </a:r>
                    </a:p>
                  </a:txBody>
                  <a:tcPr/>
                </a:tc>
                <a:extLst>
                  <a:ext uri="{0D108BD9-81ED-4DB2-BD59-A6C34878D82A}">
                    <a16:rowId xmlns:a16="http://schemas.microsoft.com/office/drawing/2014/main" val="1020343544"/>
                  </a:ext>
                </a:extLst>
              </a:tr>
              <a:tr h="313191">
                <a:tc>
                  <a:txBody>
                    <a:bodyPr/>
                    <a:lstStyle/>
                    <a:p>
                      <a:r>
                        <a:rPr lang="en-US" dirty="0"/>
                        <a:t>Diligence Not Very Well</a:t>
                      </a:r>
                    </a:p>
                  </a:txBody>
                  <a:tcPr/>
                </a:tc>
                <a:tc>
                  <a:txBody>
                    <a:bodyPr/>
                    <a:lstStyle/>
                    <a:p>
                      <a:r>
                        <a:rPr lang="en-US" dirty="0"/>
                        <a:t>-1.69906181</a:t>
                      </a:r>
                    </a:p>
                  </a:txBody>
                  <a:tcPr/>
                </a:tc>
                <a:tc>
                  <a:txBody>
                    <a:bodyPr/>
                    <a:lstStyle/>
                    <a:p>
                      <a:r>
                        <a:rPr lang="en-US" dirty="0"/>
                        <a:t>3.25864424</a:t>
                      </a:r>
                    </a:p>
                  </a:txBody>
                  <a:tcPr/>
                </a:tc>
                <a:extLst>
                  <a:ext uri="{0D108BD9-81ED-4DB2-BD59-A6C34878D82A}">
                    <a16:rowId xmlns:a16="http://schemas.microsoft.com/office/drawing/2014/main" val="2448968415"/>
                  </a:ext>
                </a:extLst>
              </a:tr>
              <a:tr h="313191">
                <a:tc>
                  <a:txBody>
                    <a:bodyPr/>
                    <a:lstStyle/>
                    <a:p>
                      <a:r>
                        <a:rPr lang="en-US" dirty="0"/>
                        <a:t>Diligence Very Well</a:t>
                      </a:r>
                    </a:p>
                  </a:txBody>
                  <a:tcPr/>
                </a:tc>
                <a:tc>
                  <a:txBody>
                    <a:bodyPr/>
                    <a:lstStyle/>
                    <a:p>
                      <a:r>
                        <a:rPr lang="en-US" dirty="0"/>
                        <a:t>2.93986289</a:t>
                      </a:r>
                    </a:p>
                  </a:txBody>
                  <a:tcPr/>
                </a:tc>
                <a:tc>
                  <a:txBody>
                    <a:bodyPr/>
                    <a:lstStyle/>
                    <a:p>
                      <a:r>
                        <a:rPr lang="en-US" dirty="0"/>
                        <a:t>7.75164085</a:t>
                      </a:r>
                    </a:p>
                  </a:txBody>
                  <a:tcPr/>
                </a:tc>
                <a:extLst>
                  <a:ext uri="{0D108BD9-81ED-4DB2-BD59-A6C34878D82A}">
                    <a16:rowId xmlns:a16="http://schemas.microsoft.com/office/drawing/2014/main" val="3900539130"/>
                  </a:ext>
                </a:extLst>
              </a:tr>
              <a:tr h="313191">
                <a:tc>
                  <a:txBody>
                    <a:bodyPr/>
                    <a:lstStyle/>
                    <a:p>
                      <a:r>
                        <a:rPr lang="en-US" dirty="0"/>
                        <a:t>Diligence Completely Well</a:t>
                      </a:r>
                    </a:p>
                  </a:txBody>
                  <a:tcPr/>
                </a:tc>
                <a:tc>
                  <a:txBody>
                    <a:bodyPr/>
                    <a:lstStyle/>
                    <a:p>
                      <a:r>
                        <a:rPr lang="en-US" dirty="0"/>
                        <a:t>6.05623038</a:t>
                      </a:r>
                    </a:p>
                  </a:txBody>
                  <a:tcPr/>
                </a:tc>
                <a:tc>
                  <a:txBody>
                    <a:bodyPr/>
                    <a:lstStyle/>
                    <a:p>
                      <a:r>
                        <a:rPr lang="en-US" dirty="0"/>
                        <a:t>11.03400002</a:t>
                      </a:r>
                    </a:p>
                  </a:txBody>
                  <a:tcPr/>
                </a:tc>
                <a:extLst>
                  <a:ext uri="{0D108BD9-81ED-4DB2-BD59-A6C34878D82A}">
                    <a16:rowId xmlns:a16="http://schemas.microsoft.com/office/drawing/2014/main" val="2926872088"/>
                  </a:ext>
                </a:extLst>
              </a:tr>
              <a:tr h="313191">
                <a:tc>
                  <a:txBody>
                    <a:bodyPr/>
                    <a:lstStyle/>
                    <a:p>
                      <a:r>
                        <a:rPr lang="en-US" dirty="0"/>
                        <a:t>Distress Disagree</a:t>
                      </a:r>
                    </a:p>
                  </a:txBody>
                  <a:tcPr/>
                </a:tc>
                <a:tc>
                  <a:txBody>
                    <a:bodyPr/>
                    <a:lstStyle/>
                    <a:p>
                      <a:r>
                        <a:rPr lang="en-US" dirty="0"/>
                        <a:t>-4.02636805</a:t>
                      </a:r>
                    </a:p>
                  </a:txBody>
                  <a:tcPr/>
                </a:tc>
                <a:tc>
                  <a:txBody>
                    <a:bodyPr/>
                    <a:lstStyle/>
                    <a:p>
                      <a:r>
                        <a:rPr lang="en-US" dirty="0"/>
                        <a:t>-1.08784884</a:t>
                      </a:r>
                    </a:p>
                  </a:txBody>
                  <a:tcPr/>
                </a:tc>
                <a:extLst>
                  <a:ext uri="{0D108BD9-81ED-4DB2-BD59-A6C34878D82A}">
                    <a16:rowId xmlns:a16="http://schemas.microsoft.com/office/drawing/2014/main" val="2158868358"/>
                  </a:ext>
                </a:extLst>
              </a:tr>
              <a:tr h="313191">
                <a:tc>
                  <a:txBody>
                    <a:bodyPr/>
                    <a:lstStyle/>
                    <a:p>
                      <a:r>
                        <a:rPr lang="en-US" dirty="0"/>
                        <a:t>Distress Neither Agree nor Disagree</a:t>
                      </a:r>
                    </a:p>
                  </a:txBody>
                  <a:tcPr/>
                </a:tc>
                <a:tc>
                  <a:txBody>
                    <a:bodyPr/>
                    <a:lstStyle/>
                    <a:p>
                      <a:r>
                        <a:rPr lang="en-US" dirty="0"/>
                        <a:t>-6.83889863</a:t>
                      </a:r>
                    </a:p>
                  </a:txBody>
                  <a:tcPr/>
                </a:tc>
                <a:tc>
                  <a:txBody>
                    <a:bodyPr/>
                    <a:lstStyle/>
                    <a:p>
                      <a:r>
                        <a:rPr lang="en-US" dirty="0"/>
                        <a:t>-3.93414664</a:t>
                      </a:r>
                    </a:p>
                  </a:txBody>
                  <a:tcPr/>
                </a:tc>
                <a:extLst>
                  <a:ext uri="{0D108BD9-81ED-4DB2-BD59-A6C34878D82A}">
                    <a16:rowId xmlns:a16="http://schemas.microsoft.com/office/drawing/2014/main" val="4136833953"/>
                  </a:ext>
                </a:extLst>
              </a:tr>
              <a:tr h="313191">
                <a:tc>
                  <a:txBody>
                    <a:bodyPr/>
                    <a:lstStyle/>
                    <a:p>
                      <a:r>
                        <a:rPr lang="en-US" dirty="0"/>
                        <a:t>Distress Agree</a:t>
                      </a:r>
                    </a:p>
                  </a:txBody>
                  <a:tcPr/>
                </a:tc>
                <a:tc>
                  <a:txBody>
                    <a:bodyPr/>
                    <a:lstStyle/>
                    <a:p>
                      <a:r>
                        <a:rPr lang="en-US" dirty="0"/>
                        <a:t>-10.09023768</a:t>
                      </a:r>
                    </a:p>
                  </a:txBody>
                  <a:tcPr/>
                </a:tc>
                <a:tc>
                  <a:txBody>
                    <a:bodyPr/>
                    <a:lstStyle/>
                    <a:p>
                      <a:r>
                        <a:rPr lang="en-US" dirty="0"/>
                        <a:t>-7.11239559</a:t>
                      </a:r>
                    </a:p>
                  </a:txBody>
                  <a:tcPr/>
                </a:tc>
                <a:extLst>
                  <a:ext uri="{0D108BD9-81ED-4DB2-BD59-A6C34878D82A}">
                    <a16:rowId xmlns:a16="http://schemas.microsoft.com/office/drawing/2014/main" val="1742767909"/>
                  </a:ext>
                </a:extLst>
              </a:tr>
              <a:tr h="313191">
                <a:tc>
                  <a:txBody>
                    <a:bodyPr/>
                    <a:lstStyle/>
                    <a:p>
                      <a:r>
                        <a:rPr lang="en-US" dirty="0"/>
                        <a:t>Distress Strongly Agree</a:t>
                      </a:r>
                    </a:p>
                  </a:txBody>
                  <a:tcPr/>
                </a:tc>
                <a:tc>
                  <a:txBody>
                    <a:bodyPr/>
                    <a:lstStyle/>
                    <a:p>
                      <a:r>
                        <a:rPr lang="en-US" dirty="0"/>
                        <a:t>-15.10087094</a:t>
                      </a:r>
                    </a:p>
                  </a:txBody>
                  <a:tcPr/>
                </a:tc>
                <a:tc>
                  <a:txBody>
                    <a:bodyPr/>
                    <a:lstStyle/>
                    <a:p>
                      <a:r>
                        <a:rPr lang="en-US" dirty="0"/>
                        <a:t>-11.70285246</a:t>
                      </a:r>
                    </a:p>
                  </a:txBody>
                  <a:tcPr/>
                </a:tc>
                <a:extLst>
                  <a:ext uri="{0D108BD9-81ED-4DB2-BD59-A6C34878D82A}">
                    <a16:rowId xmlns:a16="http://schemas.microsoft.com/office/drawing/2014/main" val="2655181164"/>
                  </a:ext>
                </a:extLst>
              </a:tr>
            </a:tbl>
          </a:graphicData>
        </a:graphic>
      </p:graphicFrame>
    </p:spTree>
    <p:extLst>
      <p:ext uri="{BB962C8B-B14F-4D97-AF65-F5344CB8AC3E}">
        <p14:creationId xmlns:p14="http://schemas.microsoft.com/office/powerpoint/2010/main" val="150666094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6AF6706C-CF07-43A1-BCC4-CBA5D33820D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BECDFEA1-DED6-954F-BBA8-4DC40E74CB1B}"/>
              </a:ext>
            </a:extLst>
          </p:cNvPr>
          <p:cNvSpPr>
            <a:spLocks noGrp="1"/>
          </p:cNvSpPr>
          <p:nvPr>
            <p:ph type="title"/>
          </p:nvPr>
        </p:nvSpPr>
        <p:spPr>
          <a:xfrm>
            <a:off x="8180983" y="639097"/>
            <a:ext cx="3352256" cy="3746634"/>
          </a:xfrm>
        </p:spPr>
        <p:txBody>
          <a:bodyPr vert="horz" lIns="91440" tIns="45720" rIns="91440" bIns="45720" rtlCol="0" anchor="b">
            <a:normAutofit/>
          </a:bodyPr>
          <a:lstStyle/>
          <a:p>
            <a:pPr algn="r"/>
            <a:r>
              <a:rPr lang="en-US" sz="4800" dirty="0">
                <a:latin typeface="Optima" panose="02000503060000020004" pitchFamily="2" charset="0"/>
              </a:rPr>
              <a:t>FINAL MODEL SUMMARY</a:t>
            </a:r>
          </a:p>
        </p:txBody>
      </p:sp>
      <p:graphicFrame>
        <p:nvGraphicFramePr>
          <p:cNvPr id="4" name="Table 3">
            <a:extLst>
              <a:ext uri="{FF2B5EF4-FFF2-40B4-BE49-F238E27FC236}">
                <a16:creationId xmlns:a16="http://schemas.microsoft.com/office/drawing/2014/main" id="{1CAACE77-ED06-0649-9A9A-D729B96310F9}"/>
              </a:ext>
            </a:extLst>
          </p:cNvPr>
          <p:cNvGraphicFramePr>
            <a:graphicFrameLocks noGrp="1"/>
          </p:cNvGraphicFramePr>
          <p:nvPr>
            <p:extLst>
              <p:ext uri="{D42A27DB-BD31-4B8C-83A1-F6EECF244321}">
                <p14:modId xmlns:p14="http://schemas.microsoft.com/office/powerpoint/2010/main" val="3085419165"/>
              </p:ext>
            </p:extLst>
          </p:nvPr>
        </p:nvGraphicFramePr>
        <p:xfrm>
          <a:off x="926680" y="639098"/>
          <a:ext cx="6327624" cy="5584724"/>
        </p:xfrm>
        <a:graphic>
          <a:graphicData uri="http://schemas.openxmlformats.org/drawingml/2006/table">
            <a:tbl>
              <a:tblPr firstRow="1" bandRow="1">
                <a:noFill/>
                <a:tableStyleId>{21E4AEA4-8DFA-4A89-87EB-49C32662AFE0}</a:tableStyleId>
              </a:tblPr>
              <a:tblGrid>
                <a:gridCol w="4114168">
                  <a:extLst>
                    <a:ext uri="{9D8B030D-6E8A-4147-A177-3AD203B41FA5}">
                      <a16:colId xmlns:a16="http://schemas.microsoft.com/office/drawing/2014/main" val="797366229"/>
                    </a:ext>
                  </a:extLst>
                </a:gridCol>
                <a:gridCol w="2213456">
                  <a:extLst>
                    <a:ext uri="{9D8B030D-6E8A-4147-A177-3AD203B41FA5}">
                      <a16:colId xmlns:a16="http://schemas.microsoft.com/office/drawing/2014/main" val="875291904"/>
                    </a:ext>
                  </a:extLst>
                </a:gridCol>
              </a:tblGrid>
              <a:tr h="919436">
                <a:tc>
                  <a:txBody>
                    <a:bodyPr/>
                    <a:lstStyle/>
                    <a:p>
                      <a:r>
                        <a:rPr lang="en-US" sz="3400" b="1">
                          <a:solidFill>
                            <a:schemeClr val="tx1">
                              <a:lumMod val="75000"/>
                              <a:lumOff val="25000"/>
                            </a:schemeClr>
                          </a:solidFill>
                        </a:rPr>
                        <a:t>Data Type</a:t>
                      </a:r>
                    </a:p>
                  </a:txBody>
                  <a:tcPr marL="340532" marR="255399" marT="170266" marB="170266">
                    <a:lnL w="12700" cmpd="sng">
                      <a:noFill/>
                      <a:prstDash val="solid"/>
                    </a:lnL>
                    <a:lnR w="12700" cmpd="sng">
                      <a:noFill/>
                      <a:prstDash val="solid"/>
                    </a:lnR>
                    <a:lnT w="9525" cap="flat" cmpd="sng" algn="ctr">
                      <a:noFill/>
                      <a:prstDash val="solid"/>
                    </a:lnT>
                    <a:lnB w="9525" cap="flat" cmpd="sng" algn="ctr">
                      <a:solidFill>
                        <a:srgbClr val="C7C6C1"/>
                      </a:solidFill>
                      <a:prstDash val="solid"/>
                    </a:lnB>
                    <a:noFill/>
                  </a:tcPr>
                </a:tc>
                <a:tc>
                  <a:txBody>
                    <a:bodyPr/>
                    <a:lstStyle/>
                    <a:p>
                      <a:r>
                        <a:rPr lang="en-US" sz="3400" b="1">
                          <a:solidFill>
                            <a:schemeClr val="tx1">
                              <a:lumMod val="75000"/>
                              <a:lumOff val="25000"/>
                            </a:schemeClr>
                          </a:solidFill>
                        </a:rPr>
                        <a:t>Values</a:t>
                      </a:r>
                    </a:p>
                  </a:txBody>
                  <a:tcPr marL="340532" marR="255399" marT="170266" marB="170266">
                    <a:lnL w="12700" cmpd="sng">
                      <a:noFill/>
                      <a:prstDash val="solid"/>
                    </a:lnL>
                    <a:lnR w="12700" cmpd="sng">
                      <a:noFill/>
                      <a:prstDash val="solid"/>
                    </a:lnR>
                    <a:lnT w="9525" cap="flat" cmpd="sng" algn="ctr">
                      <a:noFill/>
                      <a:prstDash val="solid"/>
                    </a:lnT>
                    <a:lnB w="9525" cap="flat" cmpd="sng" algn="ctr">
                      <a:solidFill>
                        <a:srgbClr val="C7C6C1"/>
                      </a:solidFill>
                      <a:prstDash val="solid"/>
                    </a:lnB>
                    <a:noFill/>
                  </a:tcPr>
                </a:tc>
                <a:extLst>
                  <a:ext uri="{0D108BD9-81ED-4DB2-BD59-A6C34878D82A}">
                    <a16:rowId xmlns:a16="http://schemas.microsoft.com/office/drawing/2014/main" val="542473816"/>
                  </a:ext>
                </a:extLst>
              </a:tr>
              <a:tr h="777548">
                <a:tc>
                  <a:txBody>
                    <a:bodyPr/>
                    <a:lstStyle/>
                    <a:p>
                      <a:r>
                        <a:rPr lang="en-US" sz="2400">
                          <a:solidFill>
                            <a:schemeClr val="tx1">
                              <a:lumMod val="75000"/>
                              <a:lumOff val="25000"/>
                            </a:schemeClr>
                          </a:solidFill>
                        </a:rPr>
                        <a:t>Degrees of Freedom</a:t>
                      </a:r>
                    </a:p>
                  </a:txBody>
                  <a:tcPr marL="340532" marR="255399" marT="170266" marB="170266">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r>
                        <a:rPr lang="en-US" sz="2400">
                          <a:solidFill>
                            <a:schemeClr val="tx1">
                              <a:lumMod val="75000"/>
                              <a:lumOff val="25000"/>
                            </a:schemeClr>
                          </a:solidFill>
                        </a:rPr>
                        <a:t>4392</a:t>
                      </a:r>
                    </a:p>
                  </a:txBody>
                  <a:tcPr marL="340532" marR="255399" marT="170266" marB="170266">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extLst>
                  <a:ext uri="{0D108BD9-81ED-4DB2-BD59-A6C34878D82A}">
                    <a16:rowId xmlns:a16="http://schemas.microsoft.com/office/drawing/2014/main" val="2639628518"/>
                  </a:ext>
                </a:extLst>
              </a:tr>
              <a:tr h="777548">
                <a:tc>
                  <a:txBody>
                    <a:bodyPr/>
                    <a:lstStyle/>
                    <a:p>
                      <a:r>
                        <a:rPr lang="en-US" sz="2400">
                          <a:solidFill>
                            <a:schemeClr val="tx1">
                              <a:lumMod val="75000"/>
                              <a:lumOff val="25000"/>
                            </a:schemeClr>
                          </a:solidFill>
                        </a:rPr>
                        <a:t>Residual Standard Error</a:t>
                      </a:r>
                    </a:p>
                  </a:txBody>
                  <a:tcPr marL="340532" marR="255399" marT="170266" marB="170266">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r>
                        <a:rPr lang="en-US" sz="2400">
                          <a:solidFill>
                            <a:schemeClr val="tx1">
                              <a:lumMod val="75000"/>
                              <a:lumOff val="25000"/>
                            </a:schemeClr>
                          </a:solidFill>
                        </a:rPr>
                        <a:t>10.88</a:t>
                      </a:r>
                    </a:p>
                  </a:txBody>
                  <a:tcPr marL="340532" marR="255399" marT="170266" marB="170266">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extLst>
                  <a:ext uri="{0D108BD9-81ED-4DB2-BD59-A6C34878D82A}">
                    <a16:rowId xmlns:a16="http://schemas.microsoft.com/office/drawing/2014/main" val="340457501"/>
                  </a:ext>
                </a:extLst>
              </a:tr>
              <a:tr h="777548">
                <a:tc>
                  <a:txBody>
                    <a:bodyPr/>
                    <a:lstStyle/>
                    <a:p>
                      <a:r>
                        <a:rPr lang="en-US" sz="2400" dirty="0">
                          <a:solidFill>
                            <a:schemeClr val="tx1">
                              <a:lumMod val="75000"/>
                              <a:lumOff val="25000"/>
                            </a:schemeClr>
                          </a:solidFill>
                        </a:rPr>
                        <a:t>Multiple R</a:t>
                      </a:r>
                      <a:r>
                        <a:rPr lang="en-US" sz="2400" baseline="30000" dirty="0">
                          <a:solidFill>
                            <a:schemeClr val="tx1">
                              <a:lumMod val="75000"/>
                              <a:lumOff val="25000"/>
                            </a:schemeClr>
                          </a:solidFill>
                        </a:rPr>
                        <a:t>2</a:t>
                      </a:r>
                    </a:p>
                  </a:txBody>
                  <a:tcPr marL="340532" marR="255399" marT="170266" marB="170266">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r>
                        <a:rPr lang="en-US" sz="2400">
                          <a:solidFill>
                            <a:schemeClr val="tx1">
                              <a:lumMod val="75000"/>
                              <a:lumOff val="25000"/>
                            </a:schemeClr>
                          </a:solidFill>
                        </a:rPr>
                        <a:t>0.3927</a:t>
                      </a:r>
                    </a:p>
                  </a:txBody>
                  <a:tcPr marL="340532" marR="255399" marT="170266" marB="170266">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extLst>
                  <a:ext uri="{0D108BD9-81ED-4DB2-BD59-A6C34878D82A}">
                    <a16:rowId xmlns:a16="http://schemas.microsoft.com/office/drawing/2014/main" val="3271621064"/>
                  </a:ext>
                </a:extLst>
              </a:tr>
              <a:tr h="777548">
                <a:tc>
                  <a:txBody>
                    <a:bodyPr/>
                    <a:lstStyle/>
                    <a:p>
                      <a:r>
                        <a:rPr lang="en-US" sz="2400" dirty="0">
                          <a:solidFill>
                            <a:schemeClr val="tx1">
                              <a:lumMod val="75000"/>
                              <a:lumOff val="25000"/>
                            </a:schemeClr>
                          </a:solidFill>
                        </a:rPr>
                        <a:t>Adjusted R</a:t>
                      </a:r>
                      <a:r>
                        <a:rPr lang="en-US" sz="2400" baseline="30000" dirty="0">
                          <a:solidFill>
                            <a:schemeClr val="tx1">
                              <a:lumMod val="75000"/>
                              <a:lumOff val="25000"/>
                            </a:schemeClr>
                          </a:solidFill>
                        </a:rPr>
                        <a:t>2</a:t>
                      </a:r>
                    </a:p>
                  </a:txBody>
                  <a:tcPr marL="340532" marR="255399" marT="170266" marB="170266">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r>
                        <a:rPr lang="en-US" sz="2400">
                          <a:solidFill>
                            <a:schemeClr val="tx1">
                              <a:lumMod val="75000"/>
                              <a:lumOff val="25000"/>
                            </a:schemeClr>
                          </a:solidFill>
                        </a:rPr>
                        <a:t>0.3902 </a:t>
                      </a:r>
                    </a:p>
                  </a:txBody>
                  <a:tcPr marL="340532" marR="255399" marT="170266" marB="170266">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extLst>
                  <a:ext uri="{0D108BD9-81ED-4DB2-BD59-A6C34878D82A}">
                    <a16:rowId xmlns:a16="http://schemas.microsoft.com/office/drawing/2014/main" val="681066007"/>
                  </a:ext>
                </a:extLst>
              </a:tr>
              <a:tr h="777548">
                <a:tc>
                  <a:txBody>
                    <a:bodyPr/>
                    <a:lstStyle/>
                    <a:p>
                      <a:r>
                        <a:rPr lang="en-US" sz="2400" dirty="0">
                          <a:solidFill>
                            <a:schemeClr val="tx1">
                              <a:lumMod val="75000"/>
                              <a:lumOff val="25000"/>
                            </a:schemeClr>
                          </a:solidFill>
                        </a:rPr>
                        <a:t>F-Statistic</a:t>
                      </a:r>
                    </a:p>
                  </a:txBody>
                  <a:tcPr marL="340532" marR="255399" marT="170266" marB="170266">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r>
                        <a:rPr lang="en-US" sz="2400">
                          <a:solidFill>
                            <a:schemeClr val="tx1">
                              <a:lumMod val="75000"/>
                              <a:lumOff val="25000"/>
                            </a:schemeClr>
                          </a:solidFill>
                        </a:rPr>
                        <a:t>157.8</a:t>
                      </a:r>
                    </a:p>
                  </a:txBody>
                  <a:tcPr marL="340532" marR="255399" marT="170266" marB="170266">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extLst>
                  <a:ext uri="{0D108BD9-81ED-4DB2-BD59-A6C34878D82A}">
                    <a16:rowId xmlns:a16="http://schemas.microsoft.com/office/drawing/2014/main" val="510054419"/>
                  </a:ext>
                </a:extLst>
              </a:tr>
              <a:tr h="777548">
                <a:tc>
                  <a:txBody>
                    <a:bodyPr/>
                    <a:lstStyle/>
                    <a:p>
                      <a:r>
                        <a:rPr lang="en-US" sz="2400">
                          <a:solidFill>
                            <a:schemeClr val="tx1">
                              <a:lumMod val="75000"/>
                              <a:lumOff val="25000"/>
                            </a:schemeClr>
                          </a:solidFill>
                        </a:rPr>
                        <a:t>P-Value</a:t>
                      </a:r>
                    </a:p>
                  </a:txBody>
                  <a:tcPr marL="340532" marR="255399" marT="170266" marB="170266">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r>
                        <a:rPr lang="en-US" sz="2400" dirty="0">
                          <a:solidFill>
                            <a:schemeClr val="tx1">
                              <a:lumMod val="75000"/>
                              <a:lumOff val="25000"/>
                            </a:schemeClr>
                          </a:solidFill>
                        </a:rPr>
                        <a:t>&lt; 2.2e-16</a:t>
                      </a:r>
                    </a:p>
                  </a:txBody>
                  <a:tcPr marL="340532" marR="255399" marT="170266" marB="170266">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extLst>
                  <a:ext uri="{0D108BD9-81ED-4DB2-BD59-A6C34878D82A}">
                    <a16:rowId xmlns:a16="http://schemas.microsoft.com/office/drawing/2014/main" val="2222731444"/>
                  </a:ext>
                </a:extLst>
              </a:tr>
            </a:tbl>
          </a:graphicData>
        </a:graphic>
      </p:graphicFrame>
    </p:spTree>
    <p:extLst>
      <p:ext uri="{BB962C8B-B14F-4D97-AF65-F5344CB8AC3E}">
        <p14:creationId xmlns:p14="http://schemas.microsoft.com/office/powerpoint/2010/main" val="299267015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7E0BE4-A8AC-8B4A-B29D-930556F0FFDD}"/>
              </a:ext>
            </a:extLst>
          </p:cNvPr>
          <p:cNvSpPr>
            <a:spLocks noGrp="1"/>
          </p:cNvSpPr>
          <p:nvPr>
            <p:ph type="title"/>
          </p:nvPr>
        </p:nvSpPr>
        <p:spPr/>
        <p:txBody>
          <a:bodyPr/>
          <a:lstStyle/>
          <a:p>
            <a:r>
              <a:rPr lang="en-US" dirty="0">
                <a:latin typeface="Optima" panose="02000503060000020004" pitchFamily="2" charset="0"/>
              </a:rPr>
              <a:t>Practical significance</a:t>
            </a:r>
          </a:p>
        </p:txBody>
      </p:sp>
      <p:sp>
        <p:nvSpPr>
          <p:cNvPr id="3" name="Content Placeholder 2">
            <a:extLst>
              <a:ext uri="{FF2B5EF4-FFF2-40B4-BE49-F238E27FC236}">
                <a16:creationId xmlns:a16="http://schemas.microsoft.com/office/drawing/2014/main" id="{DF79B65D-2020-BD42-8238-FC853D2C99E0}"/>
              </a:ext>
            </a:extLst>
          </p:cNvPr>
          <p:cNvSpPr>
            <a:spLocks noGrp="1"/>
          </p:cNvSpPr>
          <p:nvPr>
            <p:ph idx="1"/>
          </p:nvPr>
        </p:nvSpPr>
        <p:spPr/>
        <p:txBody>
          <a:bodyPr/>
          <a:lstStyle/>
          <a:p>
            <a:pPr marL="0" indent="0">
              <a:buNone/>
            </a:pPr>
            <a:r>
              <a:rPr lang="en-US" dirty="0">
                <a:latin typeface="Optima" panose="02000503060000020004" pitchFamily="2" charset="0"/>
              </a:rPr>
              <a:t>Schools / Universities might be able to educate students or understand their own financial well-being at better level by taking into account the variables at hand. Given delaying gratification and diligence, teachers as well as parents can play the long game in teaching their students to hone the traits of an individual who is correlated to have a high financial well-being. Individuals themselves can also go about using this data in a personal development manner by working to increase their self control traits, financial knowledge, increase their attitude of life satisfaction, boost their perceived connection to their future self and lower stress to create the greatest correlated influence on ones financial well-being score. </a:t>
            </a:r>
          </a:p>
        </p:txBody>
      </p:sp>
    </p:spTree>
    <p:extLst>
      <p:ext uri="{BB962C8B-B14F-4D97-AF65-F5344CB8AC3E}">
        <p14:creationId xmlns:p14="http://schemas.microsoft.com/office/powerpoint/2010/main" val="330384037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useBgFill="1">
        <p:nvSpPr>
          <p:cNvPr id="19" name="Rectangle 14">
            <a:extLst>
              <a:ext uri="{FF2B5EF4-FFF2-40B4-BE49-F238E27FC236}">
                <a16:creationId xmlns:a16="http://schemas.microsoft.com/office/drawing/2014/main" id="{50E53EDA-3B94-4F6B-9E86-D3BB9EBB96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6CCD0E2-A179-1147-AF86-54B4722E76DF}"/>
              </a:ext>
            </a:extLst>
          </p:cNvPr>
          <p:cNvSpPr>
            <a:spLocks noGrp="1"/>
          </p:cNvSpPr>
          <p:nvPr>
            <p:ph type="title"/>
          </p:nvPr>
        </p:nvSpPr>
        <p:spPr>
          <a:xfrm>
            <a:off x="685799" y="1150076"/>
            <a:ext cx="3659389" cy="4557849"/>
          </a:xfrm>
        </p:spPr>
        <p:txBody>
          <a:bodyPr>
            <a:normAutofit/>
          </a:bodyPr>
          <a:lstStyle/>
          <a:p>
            <a:pPr algn="r"/>
            <a:r>
              <a:rPr lang="en-US">
                <a:latin typeface="Optima" panose="02000503060000020004" pitchFamily="2" charset="0"/>
              </a:rPr>
              <a:t>Insights I walked away with</a:t>
            </a:r>
          </a:p>
        </p:txBody>
      </p:sp>
      <p:cxnSp>
        <p:nvCxnSpPr>
          <p:cNvPr id="20" name="Straight Connector 16">
            <a:extLst>
              <a:ext uri="{FF2B5EF4-FFF2-40B4-BE49-F238E27FC236}">
                <a16:creationId xmlns:a16="http://schemas.microsoft.com/office/drawing/2014/main" id="{30EFD79F-7790-479B-B7DB-BD0D8C101DD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66923" y="1668780"/>
            <a:ext cx="0" cy="352044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0820C6FB-787B-AD4D-B2EA-FFDCFB7BA682}"/>
              </a:ext>
            </a:extLst>
          </p:cNvPr>
          <p:cNvSpPr>
            <a:spLocks noGrp="1"/>
          </p:cNvSpPr>
          <p:nvPr>
            <p:ph idx="1"/>
          </p:nvPr>
        </p:nvSpPr>
        <p:spPr>
          <a:xfrm>
            <a:off x="4988658" y="1150076"/>
            <a:ext cx="6517543" cy="4557849"/>
          </a:xfrm>
        </p:spPr>
        <p:txBody>
          <a:bodyPr>
            <a:normAutofit lnSpcReduction="10000"/>
          </a:bodyPr>
          <a:lstStyle/>
          <a:p>
            <a:pPr marL="0" indent="0">
              <a:buNone/>
            </a:pPr>
            <a:r>
              <a:rPr lang="en-US" dirty="0">
                <a:latin typeface="Optima" panose="02000503060000020004" pitchFamily="2" charset="0"/>
              </a:rPr>
              <a:t>The overall results were drastically different then anticipated, variables used and the impact of certain variables over others. However, the variables that were influential were anticipated as I never had to transform the data, nor did I need to reframe the research question or collection of variables (besides variable removal for parsimoniousness). </a:t>
            </a:r>
          </a:p>
          <a:p>
            <a:pPr marL="0" indent="0">
              <a:buNone/>
            </a:pPr>
            <a:endParaRPr lang="en-US" dirty="0">
              <a:latin typeface="Optima" panose="02000503060000020004" pitchFamily="2" charset="0"/>
            </a:endParaRPr>
          </a:p>
          <a:p>
            <a:pPr marL="0" indent="0">
              <a:buNone/>
            </a:pPr>
            <a:r>
              <a:rPr lang="en-US" dirty="0">
                <a:latin typeface="Optima" panose="02000503060000020004" pitchFamily="2" charset="0"/>
              </a:rPr>
              <a:t>I realized that while self control and financial knowledge are clear influential variables upon my own financial well-being, so are the more unperceived variables of psychological connectedness, life satisfaction, and stress. I have already taken action to increase my financial knowledge consistently and boost my self control but now I will be doing more. By lowering my stress levels, connection to my future self, and overall life attitude, I hope to increase my financial well-being in the long run. </a:t>
            </a:r>
          </a:p>
        </p:txBody>
      </p:sp>
    </p:spTree>
    <p:extLst>
      <p:ext uri="{BB962C8B-B14F-4D97-AF65-F5344CB8AC3E}">
        <p14:creationId xmlns:p14="http://schemas.microsoft.com/office/powerpoint/2010/main" val="397068440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2CAF40-F293-0249-99B0-9A2C7958E8A7}"/>
              </a:ext>
            </a:extLst>
          </p:cNvPr>
          <p:cNvSpPr>
            <a:spLocks noGrp="1"/>
          </p:cNvSpPr>
          <p:nvPr>
            <p:ph type="title"/>
          </p:nvPr>
        </p:nvSpPr>
        <p:spPr/>
        <p:txBody>
          <a:bodyPr/>
          <a:lstStyle/>
          <a:p>
            <a:pPr algn="ctr"/>
            <a:r>
              <a:rPr lang="en-US" dirty="0">
                <a:latin typeface="Optima" panose="02000503060000020004" pitchFamily="2" charset="0"/>
              </a:rPr>
              <a:t>Work Cited</a:t>
            </a:r>
          </a:p>
        </p:txBody>
      </p:sp>
      <p:sp>
        <p:nvSpPr>
          <p:cNvPr id="3" name="Content Placeholder 2">
            <a:extLst>
              <a:ext uri="{FF2B5EF4-FFF2-40B4-BE49-F238E27FC236}">
                <a16:creationId xmlns:a16="http://schemas.microsoft.com/office/drawing/2014/main" id="{A37E087D-787F-3A40-A8A6-1F0B1D2C2472}"/>
              </a:ext>
            </a:extLst>
          </p:cNvPr>
          <p:cNvSpPr>
            <a:spLocks noGrp="1"/>
          </p:cNvSpPr>
          <p:nvPr>
            <p:ph idx="1"/>
          </p:nvPr>
        </p:nvSpPr>
        <p:spPr/>
        <p:txBody>
          <a:bodyPr>
            <a:normAutofit fontScale="92500" lnSpcReduction="20000"/>
          </a:bodyPr>
          <a:lstStyle/>
          <a:p>
            <a:pPr marL="0" indent="0">
              <a:buNone/>
            </a:pPr>
            <a:r>
              <a:rPr lang="en-US" dirty="0"/>
              <a:t>Garman, E. Thomas, and Benoit </a:t>
            </a:r>
            <a:r>
              <a:rPr lang="en-US" dirty="0" err="1"/>
              <a:t>Sorhaindo</a:t>
            </a:r>
            <a:r>
              <a:rPr lang="en-US" dirty="0"/>
              <a:t>. “Delphi Study of Experts’ Rankings of Personal Finance Concepts 	Important in the Development of the InCharge Financial Distress/Financial Well-Being Scale1.” Consumer 	Interest Annual, 2005.</a:t>
            </a:r>
          </a:p>
          <a:p>
            <a:r>
              <a:rPr lang="en-US" u="sng" dirty="0">
                <a:hlinkClick r:id="rId2"/>
              </a:rPr>
              <a:t>https://www.consumerinterests.org/assets/docs/CIA/CIA2005/garman_delphistudyofexpertsrankingsofpersonalfinanceconcept.pdf</a:t>
            </a:r>
            <a:endParaRPr lang="en-US" dirty="0"/>
          </a:p>
          <a:p>
            <a:pPr marL="0" indent="0">
              <a:buNone/>
            </a:pPr>
            <a:r>
              <a:rPr lang="en-US" dirty="0" err="1"/>
              <a:t>Strömbäck</a:t>
            </a:r>
            <a:r>
              <a:rPr lang="en-US" dirty="0"/>
              <a:t>, Camilla, et al. “Does Self-Control Predict Financial Behavior and Financial Well-Being?” </a:t>
            </a:r>
            <a:r>
              <a:rPr lang="en-US" i="1" dirty="0"/>
              <a:t>Journal of 	Behavioral and Experimental Finance</a:t>
            </a:r>
            <a:r>
              <a:rPr lang="en-US" dirty="0"/>
              <a:t>, Elsevier, 5 May 2017</a:t>
            </a:r>
          </a:p>
          <a:p>
            <a:r>
              <a:rPr lang="en-US" u="sng" dirty="0">
                <a:hlinkClick r:id="rId3"/>
              </a:rPr>
              <a:t>www.sciencedirect.com/science/article/pii/S2214635017300291?via=ihub</a:t>
            </a:r>
            <a:endParaRPr lang="en-US" dirty="0"/>
          </a:p>
          <a:p>
            <a:pPr marL="0" indent="0">
              <a:buNone/>
            </a:pPr>
            <a:r>
              <a:rPr lang="en-US" dirty="0"/>
              <a:t>Younas, W., </a:t>
            </a:r>
            <a:r>
              <a:rPr lang="en-US" dirty="0" err="1"/>
              <a:t>Javed</a:t>
            </a:r>
            <a:r>
              <a:rPr lang="en-US" dirty="0"/>
              <a:t>, T., </a:t>
            </a:r>
            <a:r>
              <a:rPr lang="en-US" dirty="0" err="1"/>
              <a:t>Kalimuthu</a:t>
            </a:r>
            <a:r>
              <a:rPr lang="en-US" dirty="0"/>
              <a:t>, K., Farooq, M., Khalil-</a:t>
            </a:r>
            <a:r>
              <a:rPr lang="en-US" dirty="0" err="1"/>
              <a:t>ur</a:t>
            </a:r>
            <a:r>
              <a:rPr lang="en-US" dirty="0"/>
              <a:t>-Rehman, F., &amp; Raju, V. (2019). Impact of Self-Control, 	Financial Literacy and Financial Behavior on Financial Well-Being. </a:t>
            </a:r>
            <a:r>
              <a:rPr lang="en-US" i="1" dirty="0"/>
              <a:t>The Journal of Social Sciences Research,</a:t>
            </a:r>
            <a:r>
              <a:rPr lang="en-US" dirty="0"/>
              <a:t> 	(51), 211-218. doi:10.32861/jssr.51.211.218</a:t>
            </a:r>
          </a:p>
          <a:p>
            <a:r>
              <a:rPr lang="en-US" u="sng" dirty="0">
                <a:hlinkClick r:id="rId4"/>
              </a:rPr>
              <a:t>https://www.arpgweb.com/pdf-files/jssr5(1)211-218.pdf</a:t>
            </a:r>
            <a:r>
              <a:rPr lang="en-US" dirty="0"/>
              <a:t>.</a:t>
            </a:r>
          </a:p>
          <a:p>
            <a:pPr marL="0" indent="0">
              <a:buNone/>
            </a:pPr>
            <a:endParaRPr lang="en-US" dirty="0"/>
          </a:p>
        </p:txBody>
      </p:sp>
      <p:sp>
        <p:nvSpPr>
          <p:cNvPr id="4" name="TextBox 3">
            <a:extLst>
              <a:ext uri="{FF2B5EF4-FFF2-40B4-BE49-F238E27FC236}">
                <a16:creationId xmlns:a16="http://schemas.microsoft.com/office/drawing/2014/main" id="{8D1A2475-3B72-C74B-8C63-985B23A64DC5}"/>
              </a:ext>
            </a:extLst>
          </p:cNvPr>
          <p:cNvSpPr txBox="1"/>
          <p:nvPr/>
        </p:nvSpPr>
        <p:spPr>
          <a:xfrm>
            <a:off x="2415746" y="6248400"/>
            <a:ext cx="6271054" cy="369332"/>
          </a:xfrm>
          <a:prstGeom prst="rect">
            <a:avLst/>
          </a:prstGeom>
          <a:noFill/>
        </p:spPr>
        <p:txBody>
          <a:bodyPr wrap="square" rtlCol="0">
            <a:spAutoFit/>
          </a:bodyPr>
          <a:lstStyle/>
          <a:p>
            <a:r>
              <a:rPr lang="en-US" dirty="0">
                <a:latin typeface="Optima" panose="02000503060000020004" pitchFamily="2" charset="0"/>
              </a:rPr>
              <a:t>* This Work Cited was on behalf of the review of related work</a:t>
            </a:r>
          </a:p>
        </p:txBody>
      </p:sp>
    </p:spTree>
    <p:extLst>
      <p:ext uri="{BB962C8B-B14F-4D97-AF65-F5344CB8AC3E}">
        <p14:creationId xmlns:p14="http://schemas.microsoft.com/office/powerpoint/2010/main" val="30347664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DDB1B8-1DED-F546-83BB-94DF259ED78D}"/>
              </a:ext>
            </a:extLst>
          </p:cNvPr>
          <p:cNvSpPr>
            <a:spLocks noGrp="1"/>
          </p:cNvSpPr>
          <p:nvPr>
            <p:ph type="title"/>
          </p:nvPr>
        </p:nvSpPr>
        <p:spPr>
          <a:xfrm>
            <a:off x="4121904" y="2700866"/>
            <a:ext cx="3948192" cy="1456267"/>
          </a:xfrm>
        </p:spPr>
        <p:txBody>
          <a:bodyPr/>
          <a:lstStyle/>
          <a:p>
            <a:r>
              <a:rPr lang="en-US" dirty="0">
                <a:latin typeface="Optima" panose="02000503060000020004" pitchFamily="2" charset="0"/>
              </a:rPr>
              <a:t>The codebook</a:t>
            </a:r>
          </a:p>
        </p:txBody>
      </p:sp>
    </p:spTree>
    <p:extLst>
      <p:ext uri="{BB962C8B-B14F-4D97-AF65-F5344CB8AC3E}">
        <p14:creationId xmlns:p14="http://schemas.microsoft.com/office/powerpoint/2010/main" val="20070957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9B2356-C8F2-E048-A2CF-4F865F3D5480}"/>
              </a:ext>
            </a:extLst>
          </p:cNvPr>
          <p:cNvSpPr>
            <a:spLocks noGrp="1"/>
          </p:cNvSpPr>
          <p:nvPr>
            <p:ph type="title"/>
          </p:nvPr>
        </p:nvSpPr>
        <p:spPr>
          <a:xfrm>
            <a:off x="360336" y="485888"/>
            <a:ext cx="3173278" cy="1468800"/>
          </a:xfrm>
        </p:spPr>
        <p:txBody>
          <a:bodyPr/>
          <a:lstStyle/>
          <a:p>
            <a:pPr algn="ctr"/>
            <a:r>
              <a:rPr lang="en-US" dirty="0">
                <a:latin typeface="Optima" panose="02000503060000020004" pitchFamily="2" charset="0"/>
              </a:rPr>
              <a:t>The Codebook</a:t>
            </a:r>
          </a:p>
        </p:txBody>
      </p:sp>
      <p:graphicFrame>
        <p:nvGraphicFramePr>
          <p:cNvPr id="5" name="Table 4">
            <a:extLst>
              <a:ext uri="{FF2B5EF4-FFF2-40B4-BE49-F238E27FC236}">
                <a16:creationId xmlns:a16="http://schemas.microsoft.com/office/drawing/2014/main" id="{973E4794-3A04-F940-8703-10BD37D63D93}"/>
              </a:ext>
            </a:extLst>
          </p:cNvPr>
          <p:cNvGraphicFramePr>
            <a:graphicFrameLocks noGrp="1"/>
          </p:cNvGraphicFramePr>
          <p:nvPr>
            <p:extLst>
              <p:ext uri="{D42A27DB-BD31-4B8C-83A1-F6EECF244321}">
                <p14:modId xmlns:p14="http://schemas.microsoft.com/office/powerpoint/2010/main" val="2616010628"/>
              </p:ext>
            </p:extLst>
          </p:nvPr>
        </p:nvGraphicFramePr>
        <p:xfrm>
          <a:off x="0" y="2"/>
          <a:ext cx="12191999" cy="6857995"/>
        </p:xfrm>
        <a:graphic>
          <a:graphicData uri="http://schemas.openxmlformats.org/drawingml/2006/table">
            <a:tbl>
              <a:tblPr firstRow="1" firstCol="1" bandRow="1">
                <a:tableStyleId>{5C22544A-7EE6-4342-B048-85BDC9FD1C3A}</a:tableStyleId>
              </a:tblPr>
              <a:tblGrid>
                <a:gridCol w="1930398">
                  <a:extLst>
                    <a:ext uri="{9D8B030D-6E8A-4147-A177-3AD203B41FA5}">
                      <a16:colId xmlns:a16="http://schemas.microsoft.com/office/drawing/2014/main" val="2383550494"/>
                    </a:ext>
                  </a:extLst>
                </a:gridCol>
                <a:gridCol w="2145656">
                  <a:extLst>
                    <a:ext uri="{9D8B030D-6E8A-4147-A177-3AD203B41FA5}">
                      <a16:colId xmlns:a16="http://schemas.microsoft.com/office/drawing/2014/main" val="1360236314"/>
                    </a:ext>
                  </a:extLst>
                </a:gridCol>
                <a:gridCol w="4602997">
                  <a:extLst>
                    <a:ext uri="{9D8B030D-6E8A-4147-A177-3AD203B41FA5}">
                      <a16:colId xmlns:a16="http://schemas.microsoft.com/office/drawing/2014/main" val="959080326"/>
                    </a:ext>
                  </a:extLst>
                </a:gridCol>
                <a:gridCol w="1596325">
                  <a:extLst>
                    <a:ext uri="{9D8B030D-6E8A-4147-A177-3AD203B41FA5}">
                      <a16:colId xmlns:a16="http://schemas.microsoft.com/office/drawing/2014/main" val="172326090"/>
                    </a:ext>
                  </a:extLst>
                </a:gridCol>
                <a:gridCol w="1916623">
                  <a:extLst>
                    <a:ext uri="{9D8B030D-6E8A-4147-A177-3AD203B41FA5}">
                      <a16:colId xmlns:a16="http://schemas.microsoft.com/office/drawing/2014/main" val="1167488907"/>
                    </a:ext>
                  </a:extLst>
                </a:gridCol>
              </a:tblGrid>
              <a:tr h="242296">
                <a:tc>
                  <a:txBody>
                    <a:bodyPr/>
                    <a:lstStyle/>
                    <a:p>
                      <a:pPr marL="0" marR="0" algn="ctr">
                        <a:spcBef>
                          <a:spcPts val="0"/>
                        </a:spcBef>
                        <a:spcAft>
                          <a:spcPts val="0"/>
                        </a:spcAft>
                      </a:pPr>
                      <a:r>
                        <a:rPr lang="en-US" sz="1400" dirty="0">
                          <a:effectLst/>
                        </a:rPr>
                        <a:t>Variable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31828" marR="31828" marT="0" marB="0"/>
                </a:tc>
                <a:tc>
                  <a:txBody>
                    <a:bodyPr/>
                    <a:lstStyle/>
                    <a:p>
                      <a:pPr marL="0" marR="0" algn="ctr">
                        <a:spcBef>
                          <a:spcPts val="0"/>
                        </a:spcBef>
                        <a:spcAft>
                          <a:spcPts val="0"/>
                        </a:spcAft>
                      </a:pPr>
                      <a:r>
                        <a:rPr lang="en-US" sz="1400">
                          <a:effectLst/>
                        </a:rPr>
                        <a:t>Label</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31828" marR="31828" marT="0" marB="0"/>
                </a:tc>
                <a:tc>
                  <a:txBody>
                    <a:bodyPr/>
                    <a:lstStyle/>
                    <a:p>
                      <a:pPr marL="0" marR="0" algn="ctr">
                        <a:spcBef>
                          <a:spcPts val="0"/>
                        </a:spcBef>
                        <a:spcAft>
                          <a:spcPts val="0"/>
                        </a:spcAft>
                      </a:pPr>
                      <a:r>
                        <a:rPr lang="en-US" sz="1400">
                          <a:effectLst/>
                        </a:rPr>
                        <a:t>Description</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31828" marR="31828" marT="0" marB="0"/>
                </a:tc>
                <a:tc>
                  <a:txBody>
                    <a:bodyPr/>
                    <a:lstStyle/>
                    <a:p>
                      <a:pPr marL="0" marR="0" algn="ctr">
                        <a:spcBef>
                          <a:spcPts val="0"/>
                        </a:spcBef>
                        <a:spcAft>
                          <a:spcPts val="0"/>
                        </a:spcAft>
                      </a:pPr>
                      <a:r>
                        <a:rPr lang="en-US" sz="1400">
                          <a:effectLst/>
                        </a:rPr>
                        <a:t>Variable Type</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31828" marR="31828" marT="0" marB="0"/>
                </a:tc>
                <a:tc>
                  <a:txBody>
                    <a:bodyPr/>
                    <a:lstStyle/>
                    <a:p>
                      <a:pPr marL="0" marR="0" algn="ctr">
                        <a:spcBef>
                          <a:spcPts val="0"/>
                        </a:spcBef>
                        <a:spcAft>
                          <a:spcPts val="0"/>
                        </a:spcAft>
                      </a:pPr>
                      <a:r>
                        <a:rPr lang="en-US" sz="1400">
                          <a:effectLst/>
                        </a:rPr>
                        <a:t>Variable of Interest</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31828" marR="31828" marT="0" marB="0"/>
                </a:tc>
                <a:extLst>
                  <a:ext uri="{0D108BD9-81ED-4DB2-BD59-A6C34878D82A}">
                    <a16:rowId xmlns:a16="http://schemas.microsoft.com/office/drawing/2014/main" val="3696080105"/>
                  </a:ext>
                </a:extLst>
              </a:tr>
              <a:tr h="484591">
                <a:tc>
                  <a:txBody>
                    <a:bodyPr/>
                    <a:lstStyle/>
                    <a:p>
                      <a:pPr marL="0" marR="0" algn="ctr">
                        <a:spcBef>
                          <a:spcPts val="0"/>
                        </a:spcBef>
                        <a:spcAft>
                          <a:spcPts val="0"/>
                        </a:spcAft>
                      </a:pPr>
                      <a:r>
                        <a:rPr lang="en-US" sz="1400" dirty="0">
                          <a:effectLst/>
                        </a:rPr>
                        <a:t>DelayGrat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31828" marR="31828" marT="0" marB="0"/>
                </a:tc>
                <a:tc>
                  <a:txBody>
                    <a:bodyPr/>
                    <a:lstStyle/>
                    <a:p>
                      <a:pPr marL="0" marR="0" algn="ctr">
                        <a:spcBef>
                          <a:spcPts val="0"/>
                        </a:spcBef>
                        <a:spcAft>
                          <a:spcPts val="0"/>
                        </a:spcAft>
                      </a:pPr>
                      <a:r>
                        <a:rPr lang="en-US" sz="1400">
                          <a:effectLst/>
                        </a:rPr>
                        <a:t>Ability to Delay Gratification</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31828" marR="31828" marT="0" marB="0"/>
                </a:tc>
                <a:tc>
                  <a:txBody>
                    <a:bodyPr/>
                    <a:lstStyle/>
                    <a:p>
                      <a:pPr marL="0" marR="0" algn="ctr">
                        <a:spcBef>
                          <a:spcPts val="0"/>
                        </a:spcBef>
                        <a:spcAft>
                          <a:spcPts val="0"/>
                        </a:spcAft>
                      </a:pPr>
                      <a:r>
                        <a:rPr lang="en-US" sz="1400">
                          <a:effectLst/>
                        </a:rPr>
                        <a:t>Depicts the ability of the person to delay gratification with self-control</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31828" marR="31828" marT="0" marB="0"/>
                </a:tc>
                <a:tc>
                  <a:txBody>
                    <a:bodyPr/>
                    <a:lstStyle/>
                    <a:p>
                      <a:pPr marL="0" marR="0" algn="ctr">
                        <a:spcBef>
                          <a:spcPts val="0"/>
                        </a:spcBef>
                        <a:spcAft>
                          <a:spcPts val="0"/>
                        </a:spcAft>
                      </a:pPr>
                      <a:r>
                        <a:rPr lang="en-US" sz="1400">
                          <a:effectLst/>
                        </a:rPr>
                        <a:t>Categorical</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31828" marR="31828" marT="0" marB="0"/>
                </a:tc>
                <a:tc>
                  <a:txBody>
                    <a:bodyPr/>
                    <a:lstStyle/>
                    <a:p>
                      <a:pPr marL="0" marR="0" algn="ctr">
                        <a:spcBef>
                          <a:spcPts val="0"/>
                        </a:spcBef>
                        <a:spcAft>
                          <a:spcPts val="0"/>
                        </a:spcAft>
                      </a:pPr>
                      <a:r>
                        <a:rPr lang="en-US" sz="1400">
                          <a:effectLst/>
                        </a:rPr>
                        <a:t>Explanatory</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31828" marR="31828" marT="0" marB="0"/>
                </a:tc>
                <a:extLst>
                  <a:ext uri="{0D108BD9-81ED-4DB2-BD59-A6C34878D82A}">
                    <a16:rowId xmlns:a16="http://schemas.microsoft.com/office/drawing/2014/main" val="358265888"/>
                  </a:ext>
                </a:extLst>
              </a:tr>
              <a:tr h="242296">
                <a:tc>
                  <a:txBody>
                    <a:bodyPr/>
                    <a:lstStyle/>
                    <a:p>
                      <a:pPr marL="0" marR="0" algn="ctr">
                        <a:spcBef>
                          <a:spcPts val="0"/>
                        </a:spcBef>
                        <a:spcAft>
                          <a:spcPts val="0"/>
                        </a:spcAft>
                      </a:pPr>
                      <a:r>
                        <a:rPr lang="en-US" sz="1400">
                          <a:effectLst/>
                        </a:rPr>
                        <a:t>Diligence</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31828" marR="31828" marT="0" marB="0"/>
                </a:tc>
                <a:tc>
                  <a:txBody>
                    <a:bodyPr/>
                    <a:lstStyle/>
                    <a:p>
                      <a:pPr marL="0" marR="0" algn="ctr">
                        <a:spcBef>
                          <a:spcPts val="0"/>
                        </a:spcBef>
                        <a:spcAft>
                          <a:spcPts val="0"/>
                        </a:spcAft>
                      </a:pPr>
                      <a:r>
                        <a:rPr lang="en-US" sz="1400">
                          <a:effectLst/>
                        </a:rPr>
                        <a:t>Trait of Diligence</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31828" marR="31828" marT="0" marB="0"/>
                </a:tc>
                <a:tc>
                  <a:txBody>
                    <a:bodyPr/>
                    <a:lstStyle/>
                    <a:p>
                      <a:pPr marL="0" marR="0" algn="ctr">
                        <a:spcBef>
                          <a:spcPts val="0"/>
                        </a:spcBef>
                        <a:spcAft>
                          <a:spcPts val="0"/>
                        </a:spcAft>
                      </a:pPr>
                      <a:r>
                        <a:rPr lang="en-US" sz="1400">
                          <a:effectLst/>
                        </a:rPr>
                        <a:t>Depicts a person’s ability to act diligently</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31828" marR="31828" marT="0" marB="0"/>
                </a:tc>
                <a:tc>
                  <a:txBody>
                    <a:bodyPr/>
                    <a:lstStyle/>
                    <a:p>
                      <a:pPr marL="0" marR="0" algn="ctr">
                        <a:spcBef>
                          <a:spcPts val="0"/>
                        </a:spcBef>
                        <a:spcAft>
                          <a:spcPts val="0"/>
                        </a:spcAft>
                      </a:pPr>
                      <a:r>
                        <a:rPr lang="en-US" sz="1400">
                          <a:effectLst/>
                        </a:rPr>
                        <a:t>Categorical</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31828" marR="31828" marT="0" marB="0"/>
                </a:tc>
                <a:tc>
                  <a:txBody>
                    <a:bodyPr/>
                    <a:lstStyle/>
                    <a:p>
                      <a:pPr marL="0" marR="0" algn="ctr">
                        <a:spcBef>
                          <a:spcPts val="0"/>
                        </a:spcBef>
                        <a:spcAft>
                          <a:spcPts val="0"/>
                        </a:spcAft>
                      </a:pPr>
                      <a:r>
                        <a:rPr lang="en-US" sz="1400">
                          <a:effectLst/>
                        </a:rPr>
                        <a:t>Explanatory</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31828" marR="31828" marT="0" marB="0"/>
                </a:tc>
                <a:extLst>
                  <a:ext uri="{0D108BD9-81ED-4DB2-BD59-A6C34878D82A}">
                    <a16:rowId xmlns:a16="http://schemas.microsoft.com/office/drawing/2014/main" val="4292751814"/>
                  </a:ext>
                </a:extLst>
              </a:tr>
              <a:tr h="242296">
                <a:tc>
                  <a:txBody>
                    <a:bodyPr/>
                    <a:lstStyle/>
                    <a:p>
                      <a:pPr marL="0" marR="0" algn="ctr">
                        <a:spcBef>
                          <a:spcPts val="0"/>
                        </a:spcBef>
                        <a:spcAft>
                          <a:spcPts val="0"/>
                        </a:spcAft>
                      </a:pPr>
                      <a:r>
                        <a:rPr lang="en-US" sz="1400" dirty="0">
                          <a:effectLst/>
                        </a:rPr>
                        <a:t>Distress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31828" marR="31828" marT="0" marB="0"/>
                </a:tc>
                <a:tc>
                  <a:txBody>
                    <a:bodyPr/>
                    <a:lstStyle/>
                    <a:p>
                      <a:pPr marL="0" marR="0" algn="ctr">
                        <a:spcBef>
                          <a:spcPts val="0"/>
                        </a:spcBef>
                        <a:spcAft>
                          <a:spcPts val="0"/>
                        </a:spcAft>
                      </a:pPr>
                      <a:r>
                        <a:rPr lang="en-US" sz="1400">
                          <a:effectLst/>
                        </a:rPr>
                        <a:t>Level of Perceived Stress</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31828" marR="31828" marT="0" marB="0"/>
                </a:tc>
                <a:tc>
                  <a:txBody>
                    <a:bodyPr/>
                    <a:lstStyle/>
                    <a:p>
                      <a:pPr marL="0" marR="0" algn="ctr">
                        <a:spcBef>
                          <a:spcPts val="0"/>
                        </a:spcBef>
                        <a:spcAft>
                          <a:spcPts val="0"/>
                        </a:spcAft>
                      </a:pPr>
                      <a:r>
                        <a:rPr lang="en-US" sz="1400">
                          <a:effectLst/>
                        </a:rPr>
                        <a:t>Describes a person’s level of stress</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31828" marR="31828" marT="0" marB="0"/>
                </a:tc>
                <a:tc>
                  <a:txBody>
                    <a:bodyPr/>
                    <a:lstStyle/>
                    <a:p>
                      <a:pPr marL="0" marR="0" algn="ctr">
                        <a:spcBef>
                          <a:spcPts val="0"/>
                        </a:spcBef>
                        <a:spcAft>
                          <a:spcPts val="0"/>
                        </a:spcAft>
                      </a:pPr>
                      <a:r>
                        <a:rPr lang="en-US" sz="1400">
                          <a:effectLst/>
                        </a:rPr>
                        <a:t>Categorical</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31828" marR="31828" marT="0" marB="0"/>
                </a:tc>
                <a:tc>
                  <a:txBody>
                    <a:bodyPr/>
                    <a:lstStyle/>
                    <a:p>
                      <a:pPr marL="0" marR="0" algn="ctr">
                        <a:spcBef>
                          <a:spcPts val="0"/>
                        </a:spcBef>
                        <a:spcAft>
                          <a:spcPts val="0"/>
                        </a:spcAft>
                      </a:pPr>
                      <a:r>
                        <a:rPr lang="en-US" sz="1400">
                          <a:effectLst/>
                        </a:rPr>
                        <a:t>Explanatory</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31828" marR="31828" marT="0" marB="0"/>
                </a:tc>
                <a:extLst>
                  <a:ext uri="{0D108BD9-81ED-4DB2-BD59-A6C34878D82A}">
                    <a16:rowId xmlns:a16="http://schemas.microsoft.com/office/drawing/2014/main" val="2683153784"/>
                  </a:ext>
                </a:extLst>
              </a:tr>
              <a:tr h="484591">
                <a:tc>
                  <a:txBody>
                    <a:bodyPr/>
                    <a:lstStyle/>
                    <a:p>
                      <a:pPr marL="0" marR="0" algn="ctr">
                        <a:spcBef>
                          <a:spcPts val="0"/>
                        </a:spcBef>
                        <a:spcAft>
                          <a:spcPts val="0"/>
                        </a:spcAft>
                      </a:pPr>
                      <a:r>
                        <a:rPr lang="en-US" sz="1400">
                          <a:effectLst/>
                        </a:rPr>
                        <a:t>Effort</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31828" marR="31828" marT="0" marB="0"/>
                </a:tc>
                <a:tc>
                  <a:txBody>
                    <a:bodyPr/>
                    <a:lstStyle/>
                    <a:p>
                      <a:pPr marL="0" marR="0" algn="ctr">
                        <a:spcBef>
                          <a:spcPts val="0"/>
                        </a:spcBef>
                        <a:spcAft>
                          <a:spcPts val="0"/>
                        </a:spcAft>
                      </a:pPr>
                      <a:r>
                        <a:rPr lang="en-US" sz="1400">
                          <a:effectLst/>
                        </a:rPr>
                        <a:t>Influence of Effort</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31828" marR="31828" marT="0" marB="0"/>
                </a:tc>
                <a:tc>
                  <a:txBody>
                    <a:bodyPr/>
                    <a:lstStyle/>
                    <a:p>
                      <a:pPr marL="0" marR="0" algn="ctr">
                        <a:spcBef>
                          <a:spcPts val="0"/>
                        </a:spcBef>
                        <a:spcAft>
                          <a:spcPts val="0"/>
                        </a:spcAft>
                      </a:pPr>
                      <a:r>
                        <a:rPr lang="en-US" sz="1400">
                          <a:effectLst/>
                        </a:rPr>
                        <a:t>Depicts a person’s attitude toward the use of effort in work</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31828" marR="31828" marT="0" marB="0"/>
                </a:tc>
                <a:tc>
                  <a:txBody>
                    <a:bodyPr/>
                    <a:lstStyle/>
                    <a:p>
                      <a:pPr marL="0" marR="0" algn="ctr">
                        <a:spcBef>
                          <a:spcPts val="0"/>
                        </a:spcBef>
                        <a:spcAft>
                          <a:spcPts val="0"/>
                        </a:spcAft>
                      </a:pPr>
                      <a:r>
                        <a:rPr lang="en-US" sz="1400">
                          <a:effectLst/>
                        </a:rPr>
                        <a:t>Categorical</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31828" marR="31828" marT="0" marB="0"/>
                </a:tc>
                <a:tc>
                  <a:txBody>
                    <a:bodyPr/>
                    <a:lstStyle/>
                    <a:p>
                      <a:pPr marL="0" marR="0" algn="ctr">
                        <a:spcBef>
                          <a:spcPts val="0"/>
                        </a:spcBef>
                        <a:spcAft>
                          <a:spcPts val="0"/>
                        </a:spcAft>
                      </a:pPr>
                      <a:r>
                        <a:rPr lang="en-US" sz="1400">
                          <a:effectLst/>
                        </a:rPr>
                        <a:t>Explanatory</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31828" marR="31828" marT="0" marB="0"/>
                </a:tc>
                <a:extLst>
                  <a:ext uri="{0D108BD9-81ED-4DB2-BD59-A6C34878D82A}">
                    <a16:rowId xmlns:a16="http://schemas.microsoft.com/office/drawing/2014/main" val="648400823"/>
                  </a:ext>
                </a:extLst>
              </a:tr>
              <a:tr h="484591">
                <a:tc>
                  <a:txBody>
                    <a:bodyPr/>
                    <a:lstStyle/>
                    <a:p>
                      <a:pPr marL="0" marR="0" algn="ctr">
                        <a:spcBef>
                          <a:spcPts val="0"/>
                        </a:spcBef>
                        <a:spcAft>
                          <a:spcPts val="0"/>
                        </a:spcAft>
                      </a:pPr>
                      <a:r>
                        <a:rPr lang="en-US" sz="1400" dirty="0" err="1">
                          <a:effectLst/>
                        </a:rPr>
                        <a:t>FSscore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31828" marR="31828" marT="0" marB="0"/>
                </a:tc>
                <a:tc>
                  <a:txBody>
                    <a:bodyPr/>
                    <a:lstStyle/>
                    <a:p>
                      <a:pPr marL="0" marR="0" algn="ctr">
                        <a:spcBef>
                          <a:spcPts val="0"/>
                        </a:spcBef>
                        <a:spcAft>
                          <a:spcPts val="0"/>
                        </a:spcAft>
                      </a:pPr>
                      <a:r>
                        <a:rPr lang="en-US" sz="1400">
                          <a:effectLst/>
                        </a:rPr>
                        <a:t>Financial skill scale score</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31828" marR="31828" marT="0" marB="0"/>
                </a:tc>
                <a:tc>
                  <a:txBody>
                    <a:bodyPr/>
                    <a:lstStyle/>
                    <a:p>
                      <a:pPr marL="0" marR="0" algn="ctr">
                        <a:spcBef>
                          <a:spcPts val="0"/>
                        </a:spcBef>
                        <a:spcAft>
                          <a:spcPts val="0"/>
                        </a:spcAft>
                      </a:pPr>
                      <a:r>
                        <a:rPr lang="en-US" sz="1400">
                          <a:effectLst/>
                        </a:rPr>
                        <a:t>Measures financial skills and knowledge, preliminary score used by CFPB research</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31828" marR="31828" marT="0" marB="0"/>
                </a:tc>
                <a:tc>
                  <a:txBody>
                    <a:bodyPr/>
                    <a:lstStyle/>
                    <a:p>
                      <a:pPr marL="0" marR="0" algn="ctr">
                        <a:spcBef>
                          <a:spcPts val="0"/>
                        </a:spcBef>
                        <a:spcAft>
                          <a:spcPts val="0"/>
                        </a:spcAft>
                      </a:pPr>
                      <a:r>
                        <a:rPr lang="en-US" sz="1400">
                          <a:effectLst/>
                        </a:rPr>
                        <a:t>Quantitative</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31828" marR="31828" marT="0" marB="0"/>
                </a:tc>
                <a:tc>
                  <a:txBody>
                    <a:bodyPr/>
                    <a:lstStyle/>
                    <a:p>
                      <a:pPr marL="0" marR="0" algn="ctr">
                        <a:spcBef>
                          <a:spcPts val="0"/>
                        </a:spcBef>
                        <a:spcAft>
                          <a:spcPts val="0"/>
                        </a:spcAft>
                      </a:pPr>
                      <a:r>
                        <a:rPr lang="en-US" sz="1400">
                          <a:effectLst/>
                        </a:rPr>
                        <a:t>Explanatory</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31828" marR="31828" marT="0" marB="0"/>
                </a:tc>
                <a:extLst>
                  <a:ext uri="{0D108BD9-81ED-4DB2-BD59-A6C34878D82A}">
                    <a16:rowId xmlns:a16="http://schemas.microsoft.com/office/drawing/2014/main" val="3050265199"/>
                  </a:ext>
                </a:extLst>
              </a:tr>
              <a:tr h="484591">
                <a:tc>
                  <a:txBody>
                    <a:bodyPr/>
                    <a:lstStyle/>
                    <a:p>
                      <a:pPr marL="0" marR="0" algn="ctr">
                        <a:spcBef>
                          <a:spcPts val="0"/>
                        </a:spcBef>
                        <a:spcAft>
                          <a:spcPts val="0"/>
                        </a:spcAft>
                      </a:pPr>
                      <a:r>
                        <a:rPr lang="en-US" sz="1400" dirty="0">
                          <a:effectLst/>
                        </a:rPr>
                        <a:t>FWBscore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31828" marR="31828" marT="0" marB="0"/>
                </a:tc>
                <a:tc>
                  <a:txBody>
                    <a:bodyPr/>
                    <a:lstStyle/>
                    <a:p>
                      <a:pPr marL="0" marR="0" algn="ctr">
                        <a:spcBef>
                          <a:spcPts val="0"/>
                        </a:spcBef>
                        <a:spcAft>
                          <a:spcPts val="0"/>
                        </a:spcAft>
                      </a:pPr>
                      <a:r>
                        <a:rPr lang="en-US" sz="1400" dirty="0">
                          <a:effectLst/>
                        </a:rPr>
                        <a:t>Financial well-being score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31828" marR="31828" marT="0" marB="0"/>
                </a:tc>
                <a:tc>
                  <a:txBody>
                    <a:bodyPr/>
                    <a:lstStyle/>
                    <a:p>
                      <a:pPr marL="0" marR="0" algn="ctr">
                        <a:spcBef>
                          <a:spcPts val="0"/>
                        </a:spcBef>
                        <a:spcAft>
                          <a:spcPts val="0"/>
                        </a:spcAft>
                      </a:pPr>
                      <a:r>
                        <a:rPr lang="en-US" sz="1400">
                          <a:effectLst/>
                        </a:rPr>
                        <a:t>Measures a person’s financial well-being based on 10 financial question</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31828" marR="31828" marT="0" marB="0"/>
                </a:tc>
                <a:tc>
                  <a:txBody>
                    <a:bodyPr/>
                    <a:lstStyle/>
                    <a:p>
                      <a:pPr marL="0" marR="0" algn="ctr">
                        <a:spcBef>
                          <a:spcPts val="0"/>
                        </a:spcBef>
                        <a:spcAft>
                          <a:spcPts val="0"/>
                        </a:spcAft>
                      </a:pPr>
                      <a:r>
                        <a:rPr lang="en-US" sz="1400">
                          <a:effectLst/>
                        </a:rPr>
                        <a:t>Quantitative</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31828" marR="31828" marT="0" marB="0"/>
                </a:tc>
                <a:tc>
                  <a:txBody>
                    <a:bodyPr/>
                    <a:lstStyle/>
                    <a:p>
                      <a:pPr marL="0" marR="0" algn="ctr">
                        <a:spcBef>
                          <a:spcPts val="0"/>
                        </a:spcBef>
                        <a:spcAft>
                          <a:spcPts val="0"/>
                        </a:spcAft>
                      </a:pPr>
                      <a:r>
                        <a:rPr lang="en-US" sz="1400">
                          <a:effectLst/>
                        </a:rPr>
                        <a:t>Response</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31828" marR="31828" marT="0" marB="0"/>
                </a:tc>
                <a:extLst>
                  <a:ext uri="{0D108BD9-81ED-4DB2-BD59-A6C34878D82A}">
                    <a16:rowId xmlns:a16="http://schemas.microsoft.com/office/drawing/2014/main" val="3204570617"/>
                  </a:ext>
                </a:extLst>
              </a:tr>
              <a:tr h="484591">
                <a:tc>
                  <a:txBody>
                    <a:bodyPr/>
                    <a:lstStyle/>
                    <a:p>
                      <a:pPr marL="0" marR="0" algn="ctr">
                        <a:spcBef>
                          <a:spcPts val="0"/>
                        </a:spcBef>
                        <a:spcAft>
                          <a:spcPts val="0"/>
                        </a:spcAft>
                      </a:pPr>
                      <a:r>
                        <a:rPr lang="en-US" sz="1400">
                          <a:effectLst/>
                        </a:rPr>
                        <a:t>Impress</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31828" marR="31828" marT="0" marB="0"/>
                </a:tc>
                <a:tc>
                  <a:txBody>
                    <a:bodyPr/>
                    <a:lstStyle/>
                    <a:p>
                      <a:pPr marL="0" marR="0" algn="ctr">
                        <a:spcBef>
                          <a:spcPts val="0"/>
                        </a:spcBef>
                        <a:spcAft>
                          <a:spcPts val="0"/>
                        </a:spcAft>
                      </a:pPr>
                      <a:r>
                        <a:rPr lang="en-US" sz="1400" dirty="0">
                          <a:effectLst/>
                        </a:rPr>
                        <a:t>Appeal to Material impression</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31828" marR="31828" marT="0" marB="0"/>
                </a:tc>
                <a:tc>
                  <a:txBody>
                    <a:bodyPr/>
                    <a:lstStyle/>
                    <a:p>
                      <a:pPr marL="0" marR="0" algn="ctr">
                        <a:spcBef>
                          <a:spcPts val="0"/>
                        </a:spcBef>
                        <a:spcAft>
                          <a:spcPts val="0"/>
                        </a:spcAft>
                      </a:pPr>
                      <a:r>
                        <a:rPr lang="en-US" sz="1400">
                          <a:effectLst/>
                        </a:rPr>
                        <a:t>Depicts a person’s value on the impression of material things</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31828" marR="31828" marT="0" marB="0"/>
                </a:tc>
                <a:tc>
                  <a:txBody>
                    <a:bodyPr/>
                    <a:lstStyle/>
                    <a:p>
                      <a:pPr marL="0" marR="0" algn="ctr">
                        <a:spcBef>
                          <a:spcPts val="0"/>
                        </a:spcBef>
                        <a:spcAft>
                          <a:spcPts val="0"/>
                        </a:spcAft>
                      </a:pPr>
                      <a:r>
                        <a:rPr lang="en-US" sz="1400">
                          <a:effectLst/>
                        </a:rPr>
                        <a:t>Categorical</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31828" marR="31828" marT="0" marB="0"/>
                </a:tc>
                <a:tc>
                  <a:txBody>
                    <a:bodyPr/>
                    <a:lstStyle/>
                    <a:p>
                      <a:pPr marL="0" marR="0" algn="ctr">
                        <a:spcBef>
                          <a:spcPts val="0"/>
                        </a:spcBef>
                        <a:spcAft>
                          <a:spcPts val="0"/>
                        </a:spcAft>
                      </a:pPr>
                      <a:r>
                        <a:rPr lang="en-US" sz="1400">
                          <a:effectLst/>
                        </a:rPr>
                        <a:t>Explanatory</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31828" marR="31828" marT="0" marB="0"/>
                </a:tc>
                <a:extLst>
                  <a:ext uri="{0D108BD9-81ED-4DB2-BD59-A6C34878D82A}">
                    <a16:rowId xmlns:a16="http://schemas.microsoft.com/office/drawing/2014/main" val="3752064000"/>
                  </a:ext>
                </a:extLst>
              </a:tr>
              <a:tr h="417160">
                <a:tc>
                  <a:txBody>
                    <a:bodyPr/>
                    <a:lstStyle/>
                    <a:p>
                      <a:pPr marL="0" marR="0" algn="ctr">
                        <a:spcBef>
                          <a:spcPts val="0"/>
                        </a:spcBef>
                        <a:spcAft>
                          <a:spcPts val="0"/>
                        </a:spcAft>
                      </a:pPr>
                      <a:r>
                        <a:rPr lang="en-US" sz="1400">
                          <a:effectLst/>
                        </a:rPr>
                        <a:t>Impulse</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31828" marR="31828" marT="0" marB="0"/>
                </a:tc>
                <a:tc>
                  <a:txBody>
                    <a:bodyPr/>
                    <a:lstStyle/>
                    <a:p>
                      <a:pPr marL="0" marR="0" algn="ctr">
                        <a:spcBef>
                          <a:spcPts val="0"/>
                        </a:spcBef>
                        <a:spcAft>
                          <a:spcPts val="0"/>
                        </a:spcAft>
                      </a:pPr>
                      <a:r>
                        <a:rPr lang="en-US" sz="1400" dirty="0">
                          <a:effectLst/>
                        </a:rPr>
                        <a:t>Self-control of impulse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31828" marR="31828" marT="0" marB="0"/>
                </a:tc>
                <a:tc>
                  <a:txBody>
                    <a:bodyPr/>
                    <a:lstStyle/>
                    <a:p>
                      <a:pPr marL="0" marR="0" algn="ctr">
                        <a:spcBef>
                          <a:spcPts val="0"/>
                        </a:spcBef>
                        <a:spcAft>
                          <a:spcPts val="0"/>
                        </a:spcAft>
                      </a:pPr>
                      <a:r>
                        <a:rPr lang="en-US" sz="1400">
                          <a:effectLst/>
                        </a:rPr>
                        <a:t>Describes a person’s ability to control impulse</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31828" marR="31828" marT="0" marB="0"/>
                </a:tc>
                <a:tc>
                  <a:txBody>
                    <a:bodyPr/>
                    <a:lstStyle/>
                    <a:p>
                      <a:pPr marL="0" marR="0" algn="ctr">
                        <a:spcBef>
                          <a:spcPts val="0"/>
                        </a:spcBef>
                        <a:spcAft>
                          <a:spcPts val="0"/>
                        </a:spcAft>
                      </a:pPr>
                      <a:r>
                        <a:rPr lang="en-US" sz="1400">
                          <a:effectLst/>
                        </a:rPr>
                        <a:t>Categorical</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31828" marR="31828" marT="0" marB="0"/>
                </a:tc>
                <a:tc>
                  <a:txBody>
                    <a:bodyPr/>
                    <a:lstStyle/>
                    <a:p>
                      <a:pPr marL="0" marR="0" algn="ctr">
                        <a:spcBef>
                          <a:spcPts val="0"/>
                        </a:spcBef>
                        <a:spcAft>
                          <a:spcPts val="0"/>
                        </a:spcAft>
                      </a:pPr>
                      <a:r>
                        <a:rPr lang="en-US" sz="1400" dirty="0">
                          <a:effectLst/>
                        </a:rPr>
                        <a:t>Explanatory</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31828" marR="31828" marT="0" marB="0"/>
                </a:tc>
                <a:extLst>
                  <a:ext uri="{0D108BD9-81ED-4DB2-BD59-A6C34878D82A}">
                    <a16:rowId xmlns:a16="http://schemas.microsoft.com/office/drawing/2014/main" val="174997969"/>
                  </a:ext>
                </a:extLst>
              </a:tr>
              <a:tr h="484591">
                <a:tc>
                  <a:txBody>
                    <a:bodyPr/>
                    <a:lstStyle/>
                    <a:p>
                      <a:pPr marL="0" marR="0" algn="ctr">
                        <a:spcBef>
                          <a:spcPts val="0"/>
                        </a:spcBef>
                        <a:spcAft>
                          <a:spcPts val="0"/>
                        </a:spcAft>
                      </a:pPr>
                      <a:r>
                        <a:rPr lang="en-US" sz="1400">
                          <a:effectLst/>
                        </a:rPr>
                        <a:t>KHscore</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31828" marR="31828" marT="0" marB="0"/>
                </a:tc>
                <a:tc>
                  <a:txBody>
                    <a:bodyPr/>
                    <a:lstStyle/>
                    <a:p>
                      <a:pPr marL="0" marR="0" algn="ctr">
                        <a:spcBef>
                          <a:spcPts val="0"/>
                        </a:spcBef>
                        <a:spcAft>
                          <a:spcPts val="0"/>
                        </a:spcAft>
                      </a:pPr>
                      <a:r>
                        <a:rPr lang="en-US" sz="1400" dirty="0">
                          <a:effectLst/>
                        </a:rPr>
                        <a:t>Knoll and </a:t>
                      </a:r>
                      <a:r>
                        <a:rPr lang="en-US" sz="1400" dirty="0" err="1">
                          <a:effectLst/>
                        </a:rPr>
                        <a:t>Houts</a:t>
                      </a:r>
                      <a:r>
                        <a:rPr lang="en-US" sz="1400" dirty="0">
                          <a:effectLst/>
                        </a:rPr>
                        <a:t> financial scale score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31828" marR="31828" marT="0" marB="0"/>
                </a:tc>
                <a:tc>
                  <a:txBody>
                    <a:bodyPr/>
                    <a:lstStyle/>
                    <a:p>
                      <a:pPr marL="0" marR="0" algn="ctr">
                        <a:spcBef>
                          <a:spcPts val="0"/>
                        </a:spcBef>
                        <a:spcAft>
                          <a:spcPts val="0"/>
                        </a:spcAft>
                      </a:pPr>
                      <a:r>
                        <a:rPr lang="en-US" sz="1400">
                          <a:effectLst/>
                        </a:rPr>
                        <a:t>Measures a person’s financial knowledge based on IRT, Knoll and Houts</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31828" marR="31828" marT="0" marB="0"/>
                </a:tc>
                <a:tc>
                  <a:txBody>
                    <a:bodyPr/>
                    <a:lstStyle/>
                    <a:p>
                      <a:pPr marL="0" marR="0" algn="ctr">
                        <a:spcBef>
                          <a:spcPts val="0"/>
                        </a:spcBef>
                        <a:spcAft>
                          <a:spcPts val="0"/>
                        </a:spcAft>
                      </a:pPr>
                      <a:r>
                        <a:rPr lang="en-US" sz="1400">
                          <a:effectLst/>
                        </a:rPr>
                        <a:t>Quantitative</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31828" marR="31828" marT="0" marB="0"/>
                </a:tc>
                <a:tc>
                  <a:txBody>
                    <a:bodyPr/>
                    <a:lstStyle/>
                    <a:p>
                      <a:pPr marL="0" marR="0" algn="ctr">
                        <a:spcBef>
                          <a:spcPts val="0"/>
                        </a:spcBef>
                        <a:spcAft>
                          <a:spcPts val="0"/>
                        </a:spcAft>
                      </a:pPr>
                      <a:r>
                        <a:rPr lang="en-US" sz="1400" dirty="0">
                          <a:effectLst/>
                        </a:rPr>
                        <a:t>Explanatory</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31828" marR="31828" marT="0" marB="0"/>
                </a:tc>
                <a:extLst>
                  <a:ext uri="{0D108BD9-81ED-4DB2-BD59-A6C34878D82A}">
                    <a16:rowId xmlns:a16="http://schemas.microsoft.com/office/drawing/2014/main" val="1412921617"/>
                  </a:ext>
                </a:extLst>
              </a:tr>
              <a:tr h="625741">
                <a:tc>
                  <a:txBody>
                    <a:bodyPr/>
                    <a:lstStyle/>
                    <a:p>
                      <a:pPr marL="0" marR="0" algn="ctr">
                        <a:spcBef>
                          <a:spcPts val="0"/>
                        </a:spcBef>
                        <a:spcAft>
                          <a:spcPts val="0"/>
                        </a:spcAft>
                      </a:pPr>
                      <a:r>
                        <a:rPr lang="en-US" sz="1400" dirty="0">
                          <a:effectLst/>
                        </a:rPr>
                        <a:t>LMscore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31828" marR="31828" marT="0" marB="0"/>
                </a:tc>
                <a:tc>
                  <a:txBody>
                    <a:bodyPr/>
                    <a:lstStyle/>
                    <a:p>
                      <a:pPr marL="0" marR="0" algn="ctr">
                        <a:spcBef>
                          <a:spcPts val="0"/>
                        </a:spcBef>
                        <a:spcAft>
                          <a:spcPts val="0"/>
                        </a:spcAft>
                      </a:pPr>
                      <a:r>
                        <a:rPr lang="en-US" sz="1400" dirty="0">
                          <a:effectLst/>
                        </a:rPr>
                        <a:t>Lusardi and Mitchell knowledge scale score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31828" marR="31828" marT="0" marB="0"/>
                </a:tc>
                <a:tc>
                  <a:txBody>
                    <a:bodyPr/>
                    <a:lstStyle/>
                    <a:p>
                      <a:pPr marL="0" marR="0" algn="ctr">
                        <a:spcBef>
                          <a:spcPts val="0"/>
                        </a:spcBef>
                        <a:spcAft>
                          <a:spcPts val="0"/>
                        </a:spcAft>
                      </a:pPr>
                      <a:r>
                        <a:rPr lang="en-US" sz="1400" dirty="0">
                          <a:effectLst/>
                        </a:rPr>
                        <a:t>Measures a person’s financial knowledge based on the National Bureau of Economic Research</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31828" marR="31828" marT="0" marB="0"/>
                </a:tc>
                <a:tc>
                  <a:txBody>
                    <a:bodyPr/>
                    <a:lstStyle/>
                    <a:p>
                      <a:pPr marL="0" marR="0" algn="ctr">
                        <a:spcBef>
                          <a:spcPts val="0"/>
                        </a:spcBef>
                        <a:spcAft>
                          <a:spcPts val="0"/>
                        </a:spcAft>
                      </a:pPr>
                      <a:r>
                        <a:rPr lang="en-US" sz="1400">
                          <a:effectLst/>
                        </a:rPr>
                        <a:t>Quantitative</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31828" marR="31828" marT="0" marB="0"/>
                </a:tc>
                <a:tc>
                  <a:txBody>
                    <a:bodyPr/>
                    <a:lstStyle/>
                    <a:p>
                      <a:pPr marL="0" marR="0" algn="ctr">
                        <a:spcBef>
                          <a:spcPts val="0"/>
                        </a:spcBef>
                        <a:spcAft>
                          <a:spcPts val="0"/>
                        </a:spcAft>
                      </a:pPr>
                      <a:r>
                        <a:rPr lang="en-US" sz="1400">
                          <a:effectLst/>
                        </a:rPr>
                        <a:t>Explanatory</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31828" marR="31828" marT="0" marB="0"/>
                </a:tc>
                <a:extLst>
                  <a:ext uri="{0D108BD9-81ED-4DB2-BD59-A6C34878D82A}">
                    <a16:rowId xmlns:a16="http://schemas.microsoft.com/office/drawing/2014/main" val="3274518471"/>
                  </a:ext>
                </a:extLst>
              </a:tr>
              <a:tr h="484591">
                <a:tc>
                  <a:txBody>
                    <a:bodyPr/>
                    <a:lstStyle/>
                    <a:p>
                      <a:pPr marL="0" marR="0" algn="ctr">
                        <a:spcBef>
                          <a:spcPts val="0"/>
                        </a:spcBef>
                        <a:spcAft>
                          <a:spcPts val="0"/>
                        </a:spcAft>
                      </a:pPr>
                      <a:r>
                        <a:rPr lang="en-US" sz="1400" dirty="0" err="1">
                          <a:effectLst/>
                        </a:rPr>
                        <a:t>LuxAdm</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31828" marR="31828" marT="0" marB="0"/>
                </a:tc>
                <a:tc>
                  <a:txBody>
                    <a:bodyPr/>
                    <a:lstStyle/>
                    <a:p>
                      <a:pPr marL="0" marR="0" algn="ctr">
                        <a:spcBef>
                          <a:spcPts val="0"/>
                        </a:spcBef>
                        <a:spcAft>
                          <a:spcPts val="0"/>
                        </a:spcAft>
                      </a:pPr>
                      <a:r>
                        <a:rPr lang="en-US" sz="1400">
                          <a:effectLst/>
                        </a:rPr>
                        <a:t>Appeal to Material Luxury</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31828" marR="31828" marT="0" marB="0"/>
                </a:tc>
                <a:tc>
                  <a:txBody>
                    <a:bodyPr/>
                    <a:lstStyle/>
                    <a:p>
                      <a:pPr marL="0" marR="0" algn="ctr">
                        <a:spcBef>
                          <a:spcPts val="0"/>
                        </a:spcBef>
                        <a:spcAft>
                          <a:spcPts val="0"/>
                        </a:spcAft>
                      </a:pPr>
                      <a:r>
                        <a:rPr lang="en-US" sz="1400" dirty="0">
                          <a:effectLst/>
                        </a:rPr>
                        <a:t>Describes a person’s value of luxurious and expensive material things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31828" marR="31828" marT="0" marB="0"/>
                </a:tc>
                <a:tc>
                  <a:txBody>
                    <a:bodyPr/>
                    <a:lstStyle/>
                    <a:p>
                      <a:pPr marL="0" marR="0" algn="ctr">
                        <a:spcBef>
                          <a:spcPts val="0"/>
                        </a:spcBef>
                        <a:spcAft>
                          <a:spcPts val="0"/>
                        </a:spcAft>
                      </a:pPr>
                      <a:r>
                        <a:rPr lang="en-US" sz="1400">
                          <a:effectLst/>
                        </a:rPr>
                        <a:t>Categorical</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31828" marR="31828" marT="0" marB="0"/>
                </a:tc>
                <a:tc>
                  <a:txBody>
                    <a:bodyPr/>
                    <a:lstStyle/>
                    <a:p>
                      <a:pPr marL="0" marR="0" algn="ctr">
                        <a:spcBef>
                          <a:spcPts val="0"/>
                        </a:spcBef>
                        <a:spcAft>
                          <a:spcPts val="0"/>
                        </a:spcAft>
                      </a:pPr>
                      <a:r>
                        <a:rPr lang="en-US" sz="1400">
                          <a:effectLst/>
                        </a:rPr>
                        <a:t>Explanatory</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31828" marR="31828" marT="0" marB="0"/>
                </a:tc>
                <a:extLst>
                  <a:ext uri="{0D108BD9-81ED-4DB2-BD59-A6C34878D82A}">
                    <a16:rowId xmlns:a16="http://schemas.microsoft.com/office/drawing/2014/main" val="166533008"/>
                  </a:ext>
                </a:extLst>
              </a:tr>
              <a:tr h="242296">
                <a:tc>
                  <a:txBody>
                    <a:bodyPr/>
                    <a:lstStyle/>
                    <a:p>
                      <a:pPr marL="0" marR="0" algn="ctr">
                        <a:spcBef>
                          <a:spcPts val="0"/>
                        </a:spcBef>
                        <a:spcAft>
                          <a:spcPts val="0"/>
                        </a:spcAft>
                      </a:pPr>
                      <a:r>
                        <a:rPr lang="en-US" sz="1400">
                          <a:effectLst/>
                        </a:rPr>
                        <a:t>Optimism</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31828" marR="31828" marT="0" marB="0"/>
                </a:tc>
                <a:tc>
                  <a:txBody>
                    <a:bodyPr/>
                    <a:lstStyle/>
                    <a:p>
                      <a:pPr marL="0" marR="0" algn="ctr">
                        <a:spcBef>
                          <a:spcPts val="0"/>
                        </a:spcBef>
                        <a:spcAft>
                          <a:spcPts val="0"/>
                        </a:spcAft>
                      </a:pPr>
                      <a:r>
                        <a:rPr lang="en-US" sz="1400">
                          <a:effectLst/>
                        </a:rPr>
                        <a:t>Trait of Optimism</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31828" marR="31828" marT="0" marB="0"/>
                </a:tc>
                <a:tc>
                  <a:txBody>
                    <a:bodyPr/>
                    <a:lstStyle/>
                    <a:p>
                      <a:pPr marL="0" marR="0" algn="ctr">
                        <a:spcBef>
                          <a:spcPts val="0"/>
                        </a:spcBef>
                        <a:spcAft>
                          <a:spcPts val="0"/>
                        </a:spcAft>
                      </a:pPr>
                      <a:r>
                        <a:rPr lang="en-US" sz="1400" dirty="0">
                          <a:effectLst/>
                        </a:rPr>
                        <a:t>Depicts a person’s trait of Optimism</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31828" marR="31828" marT="0" marB="0"/>
                </a:tc>
                <a:tc>
                  <a:txBody>
                    <a:bodyPr/>
                    <a:lstStyle/>
                    <a:p>
                      <a:pPr marL="0" marR="0" algn="ctr">
                        <a:spcBef>
                          <a:spcPts val="0"/>
                        </a:spcBef>
                        <a:spcAft>
                          <a:spcPts val="0"/>
                        </a:spcAft>
                      </a:pPr>
                      <a:r>
                        <a:rPr lang="en-US" sz="1400">
                          <a:effectLst/>
                        </a:rPr>
                        <a:t>Categorical</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31828" marR="31828" marT="0" marB="0"/>
                </a:tc>
                <a:tc>
                  <a:txBody>
                    <a:bodyPr/>
                    <a:lstStyle/>
                    <a:p>
                      <a:pPr marL="0" marR="0" algn="ctr">
                        <a:spcBef>
                          <a:spcPts val="0"/>
                        </a:spcBef>
                        <a:spcAft>
                          <a:spcPts val="0"/>
                        </a:spcAft>
                      </a:pPr>
                      <a:r>
                        <a:rPr lang="en-US" sz="1400">
                          <a:effectLst/>
                        </a:rPr>
                        <a:t>Explanatory</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31828" marR="31828" marT="0" marB="0"/>
                </a:tc>
                <a:extLst>
                  <a:ext uri="{0D108BD9-81ED-4DB2-BD59-A6C34878D82A}">
                    <a16:rowId xmlns:a16="http://schemas.microsoft.com/office/drawing/2014/main" val="1415997099"/>
                  </a:ext>
                </a:extLst>
              </a:tr>
              <a:tr h="484591">
                <a:tc>
                  <a:txBody>
                    <a:bodyPr/>
                    <a:lstStyle/>
                    <a:p>
                      <a:pPr marL="0" marR="0" algn="ctr">
                        <a:spcBef>
                          <a:spcPts val="0"/>
                        </a:spcBef>
                        <a:spcAft>
                          <a:spcPts val="0"/>
                        </a:spcAft>
                      </a:pPr>
                      <a:r>
                        <a:rPr lang="en-US" sz="1400" dirty="0">
                          <a:effectLst/>
                        </a:rPr>
                        <a:t>PsyConnect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31828" marR="31828" marT="0" marB="0"/>
                </a:tc>
                <a:tc>
                  <a:txBody>
                    <a:bodyPr/>
                    <a:lstStyle/>
                    <a:p>
                      <a:pPr marL="0" marR="0" algn="ctr">
                        <a:spcBef>
                          <a:spcPts val="0"/>
                        </a:spcBef>
                        <a:spcAft>
                          <a:spcPts val="0"/>
                        </a:spcAft>
                      </a:pPr>
                      <a:r>
                        <a:rPr lang="en-US" sz="1400">
                          <a:effectLst/>
                        </a:rPr>
                        <a:t>Psychological Connectedness</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31828" marR="31828" marT="0" marB="0"/>
                </a:tc>
                <a:tc>
                  <a:txBody>
                    <a:bodyPr/>
                    <a:lstStyle/>
                    <a:p>
                      <a:pPr marL="0" marR="0" algn="ctr">
                        <a:spcBef>
                          <a:spcPts val="0"/>
                        </a:spcBef>
                        <a:spcAft>
                          <a:spcPts val="0"/>
                        </a:spcAft>
                      </a:pPr>
                      <a:r>
                        <a:rPr lang="en-US" sz="1400" dirty="0">
                          <a:effectLst/>
                        </a:rPr>
                        <a:t>Describes the degree at which a person feels connected to their future self</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31828" marR="31828" marT="0" marB="0"/>
                </a:tc>
                <a:tc>
                  <a:txBody>
                    <a:bodyPr/>
                    <a:lstStyle/>
                    <a:p>
                      <a:pPr marL="0" marR="0" algn="ctr">
                        <a:spcBef>
                          <a:spcPts val="0"/>
                        </a:spcBef>
                        <a:spcAft>
                          <a:spcPts val="0"/>
                        </a:spcAft>
                      </a:pPr>
                      <a:r>
                        <a:rPr lang="en-US" sz="1400" dirty="0">
                          <a:effectLst/>
                        </a:rPr>
                        <a:t>Categorical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31828" marR="31828" marT="0" marB="0"/>
                </a:tc>
                <a:tc>
                  <a:txBody>
                    <a:bodyPr/>
                    <a:lstStyle/>
                    <a:p>
                      <a:pPr marL="0" marR="0" algn="ctr">
                        <a:spcBef>
                          <a:spcPts val="0"/>
                        </a:spcBef>
                        <a:spcAft>
                          <a:spcPts val="0"/>
                        </a:spcAft>
                      </a:pPr>
                      <a:r>
                        <a:rPr lang="en-US" sz="1400" dirty="0">
                          <a:effectLst/>
                        </a:rPr>
                        <a:t>Explanatory</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31828" marR="31828" marT="0" marB="0"/>
                </a:tc>
                <a:extLst>
                  <a:ext uri="{0D108BD9-81ED-4DB2-BD59-A6C34878D82A}">
                    <a16:rowId xmlns:a16="http://schemas.microsoft.com/office/drawing/2014/main" val="2415010721"/>
                  </a:ext>
                </a:extLst>
              </a:tr>
              <a:tr h="484591">
                <a:tc>
                  <a:txBody>
                    <a:bodyPr/>
                    <a:lstStyle/>
                    <a:p>
                      <a:pPr marL="0" marR="0" algn="ctr">
                        <a:spcBef>
                          <a:spcPts val="0"/>
                        </a:spcBef>
                        <a:spcAft>
                          <a:spcPts val="0"/>
                        </a:spcAft>
                      </a:pPr>
                      <a:r>
                        <a:rPr lang="en-US" sz="1400">
                          <a:effectLst/>
                        </a:rPr>
                        <a:t>Satisfaction</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31828" marR="31828" marT="0" marB="0"/>
                </a:tc>
                <a:tc>
                  <a:txBody>
                    <a:bodyPr/>
                    <a:lstStyle/>
                    <a:p>
                      <a:pPr marL="0" marR="0" algn="ctr">
                        <a:spcBef>
                          <a:spcPts val="0"/>
                        </a:spcBef>
                        <a:spcAft>
                          <a:spcPts val="0"/>
                        </a:spcAft>
                      </a:pPr>
                      <a:r>
                        <a:rPr lang="en-US" sz="1400">
                          <a:effectLst/>
                        </a:rPr>
                        <a:t>Perceived satisfaction with life</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31828" marR="31828" marT="0" marB="0"/>
                </a:tc>
                <a:tc>
                  <a:txBody>
                    <a:bodyPr/>
                    <a:lstStyle/>
                    <a:p>
                      <a:pPr marL="0" marR="0" algn="ctr">
                        <a:spcBef>
                          <a:spcPts val="0"/>
                        </a:spcBef>
                        <a:spcAft>
                          <a:spcPts val="0"/>
                        </a:spcAft>
                      </a:pPr>
                      <a:r>
                        <a:rPr lang="en-US" sz="1400">
                          <a:effectLst/>
                        </a:rPr>
                        <a:t>Depicts a person’s relative life satisfaction</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31828" marR="31828" marT="0" marB="0"/>
                </a:tc>
                <a:tc>
                  <a:txBody>
                    <a:bodyPr/>
                    <a:lstStyle/>
                    <a:p>
                      <a:pPr marL="0" marR="0" algn="ctr">
                        <a:spcBef>
                          <a:spcPts val="0"/>
                        </a:spcBef>
                        <a:spcAft>
                          <a:spcPts val="0"/>
                        </a:spcAft>
                      </a:pPr>
                      <a:r>
                        <a:rPr lang="en-US" sz="1400">
                          <a:effectLst/>
                        </a:rPr>
                        <a:t>Categorical</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31828" marR="31828" marT="0" marB="0"/>
                </a:tc>
                <a:tc>
                  <a:txBody>
                    <a:bodyPr/>
                    <a:lstStyle/>
                    <a:p>
                      <a:pPr marL="0" marR="0" algn="ctr">
                        <a:spcBef>
                          <a:spcPts val="0"/>
                        </a:spcBef>
                        <a:spcAft>
                          <a:spcPts val="0"/>
                        </a:spcAft>
                      </a:pPr>
                      <a:r>
                        <a:rPr lang="en-US" sz="1400" dirty="0">
                          <a:effectLst/>
                        </a:rPr>
                        <a:t>Explanatory</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31828" marR="31828" marT="0" marB="0"/>
                </a:tc>
                <a:extLst>
                  <a:ext uri="{0D108BD9-81ED-4DB2-BD59-A6C34878D82A}">
                    <a16:rowId xmlns:a16="http://schemas.microsoft.com/office/drawing/2014/main" val="2789250378"/>
                  </a:ext>
                </a:extLst>
              </a:tr>
              <a:tr h="484591">
                <a:tc>
                  <a:txBody>
                    <a:bodyPr/>
                    <a:lstStyle/>
                    <a:p>
                      <a:pPr marL="0" marR="0" algn="ctr">
                        <a:spcBef>
                          <a:spcPts val="0"/>
                        </a:spcBef>
                        <a:spcAft>
                          <a:spcPts val="0"/>
                        </a:spcAft>
                      </a:pPr>
                      <a:r>
                        <a:rPr lang="en-US" sz="1400">
                          <a:effectLst/>
                        </a:rPr>
                        <a:t>Things</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31828" marR="31828" marT="0" marB="0"/>
                </a:tc>
                <a:tc>
                  <a:txBody>
                    <a:bodyPr/>
                    <a:lstStyle/>
                    <a:p>
                      <a:pPr marL="0" marR="0" algn="ctr">
                        <a:spcBef>
                          <a:spcPts val="0"/>
                        </a:spcBef>
                        <a:spcAft>
                          <a:spcPts val="0"/>
                        </a:spcAft>
                      </a:pPr>
                      <a:r>
                        <a:rPr lang="en-US" sz="1400">
                          <a:effectLst/>
                        </a:rPr>
                        <a:t>Value of material things</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31828" marR="31828" marT="0" marB="0"/>
                </a:tc>
                <a:tc>
                  <a:txBody>
                    <a:bodyPr/>
                    <a:lstStyle/>
                    <a:p>
                      <a:pPr marL="0" marR="0" algn="ctr">
                        <a:spcBef>
                          <a:spcPts val="0"/>
                        </a:spcBef>
                        <a:spcAft>
                          <a:spcPts val="0"/>
                        </a:spcAft>
                      </a:pPr>
                      <a:r>
                        <a:rPr lang="en-US" sz="1400">
                          <a:effectLst/>
                        </a:rPr>
                        <a:t>Describes a person’s value of material things and their trait of materialism</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31828" marR="31828" marT="0" marB="0"/>
                </a:tc>
                <a:tc>
                  <a:txBody>
                    <a:bodyPr/>
                    <a:lstStyle/>
                    <a:p>
                      <a:pPr marL="0" marR="0" algn="ctr">
                        <a:spcBef>
                          <a:spcPts val="0"/>
                        </a:spcBef>
                        <a:spcAft>
                          <a:spcPts val="0"/>
                        </a:spcAft>
                      </a:pPr>
                      <a:r>
                        <a:rPr lang="en-US" sz="1400">
                          <a:effectLst/>
                        </a:rPr>
                        <a:t>Categorical</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31828" marR="31828" marT="0" marB="0"/>
                </a:tc>
                <a:tc>
                  <a:txBody>
                    <a:bodyPr/>
                    <a:lstStyle/>
                    <a:p>
                      <a:pPr marL="0" marR="0" algn="ctr">
                        <a:spcBef>
                          <a:spcPts val="0"/>
                        </a:spcBef>
                        <a:spcAft>
                          <a:spcPts val="0"/>
                        </a:spcAft>
                      </a:pPr>
                      <a:r>
                        <a:rPr lang="en-US" sz="1400" dirty="0">
                          <a:effectLst/>
                        </a:rPr>
                        <a:t>Explanatory</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31828" marR="31828" marT="0" marB="0"/>
                </a:tc>
                <a:extLst>
                  <a:ext uri="{0D108BD9-81ED-4DB2-BD59-A6C34878D82A}">
                    <a16:rowId xmlns:a16="http://schemas.microsoft.com/office/drawing/2014/main" val="4284788046"/>
                  </a:ext>
                </a:extLst>
              </a:tr>
            </a:tbl>
          </a:graphicData>
        </a:graphic>
      </p:graphicFrame>
    </p:spTree>
    <p:extLst>
      <p:ext uri="{BB962C8B-B14F-4D97-AF65-F5344CB8AC3E}">
        <p14:creationId xmlns:p14="http://schemas.microsoft.com/office/powerpoint/2010/main" val="9072747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97933E-13E1-0840-821E-3E189EFD59CF}"/>
              </a:ext>
            </a:extLst>
          </p:cNvPr>
          <p:cNvSpPr>
            <a:spLocks noGrp="1"/>
          </p:cNvSpPr>
          <p:nvPr>
            <p:ph type="title"/>
          </p:nvPr>
        </p:nvSpPr>
        <p:spPr/>
        <p:txBody>
          <a:bodyPr/>
          <a:lstStyle/>
          <a:p>
            <a:r>
              <a:rPr lang="en-US" dirty="0">
                <a:latin typeface="Optima" panose="02000503060000020004" pitchFamily="2" charset="0"/>
              </a:rPr>
              <a:t>The Response Variable:</a:t>
            </a:r>
          </a:p>
        </p:txBody>
      </p:sp>
      <p:sp>
        <p:nvSpPr>
          <p:cNvPr id="3" name="Content Placeholder 2">
            <a:extLst>
              <a:ext uri="{FF2B5EF4-FFF2-40B4-BE49-F238E27FC236}">
                <a16:creationId xmlns:a16="http://schemas.microsoft.com/office/drawing/2014/main" id="{770741C4-E386-C040-B359-967C30FDD2E9}"/>
              </a:ext>
            </a:extLst>
          </p:cNvPr>
          <p:cNvSpPr>
            <a:spLocks noGrp="1"/>
          </p:cNvSpPr>
          <p:nvPr>
            <p:ph idx="1"/>
          </p:nvPr>
        </p:nvSpPr>
        <p:spPr>
          <a:xfrm>
            <a:off x="685801" y="1913581"/>
            <a:ext cx="10131425" cy="774127"/>
          </a:xfrm>
        </p:spPr>
        <p:txBody>
          <a:bodyPr>
            <a:normAutofit/>
          </a:bodyPr>
          <a:lstStyle/>
          <a:p>
            <a:pPr marL="0" indent="0" algn="ctr">
              <a:buNone/>
            </a:pPr>
            <a:r>
              <a:rPr lang="en-US" sz="2800" i="1" dirty="0">
                <a:latin typeface="Optima" panose="02000503060000020004" pitchFamily="2" charset="0"/>
              </a:rPr>
              <a:t>Financial Well-Being Scale Score (FWBscore) </a:t>
            </a:r>
          </a:p>
        </p:txBody>
      </p:sp>
      <p:sp>
        <p:nvSpPr>
          <p:cNvPr id="4" name="TextBox 3">
            <a:extLst>
              <a:ext uri="{FF2B5EF4-FFF2-40B4-BE49-F238E27FC236}">
                <a16:creationId xmlns:a16="http://schemas.microsoft.com/office/drawing/2014/main" id="{D1DE9839-F986-7D4D-9DE6-03434B5B720B}"/>
              </a:ext>
            </a:extLst>
          </p:cNvPr>
          <p:cNvSpPr txBox="1"/>
          <p:nvPr/>
        </p:nvSpPr>
        <p:spPr>
          <a:xfrm>
            <a:off x="1191870" y="2832080"/>
            <a:ext cx="9119286" cy="3416320"/>
          </a:xfrm>
          <a:prstGeom prst="rect">
            <a:avLst/>
          </a:prstGeom>
          <a:noFill/>
        </p:spPr>
        <p:txBody>
          <a:bodyPr wrap="square" rtlCol="0">
            <a:spAutoFit/>
          </a:bodyPr>
          <a:lstStyle/>
          <a:p>
            <a:pPr algn="ctr"/>
            <a:r>
              <a:rPr lang="en-US" dirty="0">
                <a:latin typeface="Optima" panose="02000503060000020004" pitchFamily="2" charset="0"/>
              </a:rPr>
              <a:t>Derived From “</a:t>
            </a:r>
            <a:r>
              <a:rPr lang="en-US" i="1" dirty="0">
                <a:latin typeface="Optima" panose="02000503060000020004" pitchFamily="2" charset="0"/>
              </a:rPr>
              <a:t>CFPB Financial Well-Being Scale: Scale development technical report”</a:t>
            </a:r>
          </a:p>
          <a:p>
            <a:pPr marL="285750" indent="-285750" algn="ctr">
              <a:buFontTx/>
              <a:buChar char="-"/>
            </a:pPr>
            <a:endParaRPr lang="en-US" dirty="0">
              <a:latin typeface="Optima" panose="02000503060000020004" pitchFamily="2" charset="0"/>
            </a:endParaRPr>
          </a:p>
          <a:p>
            <a:pPr algn="ctr"/>
            <a:r>
              <a:rPr lang="en-US" dirty="0">
                <a:latin typeface="Optima" panose="02000503060000020004" pitchFamily="2" charset="0"/>
              </a:rPr>
              <a:t>The Financial Well-Being Scale Score is a quantitative variable sourced from a technical survey report based on a financial scale.</a:t>
            </a:r>
          </a:p>
          <a:p>
            <a:pPr algn="ctr"/>
            <a:endParaRPr lang="en-US" dirty="0">
              <a:latin typeface="Optima" panose="02000503060000020004" pitchFamily="2" charset="0"/>
            </a:endParaRPr>
          </a:p>
          <a:p>
            <a:pPr algn="ctr"/>
            <a:r>
              <a:rPr lang="en-US" dirty="0">
                <a:latin typeface="Optima" panose="02000503060000020004" pitchFamily="2" charset="0"/>
              </a:rPr>
              <a:t>The Financial Well-Being Scale Score was picked due to its anticipated well-representation of a person’s collective well-being in their financial area of life, in addition to its quantitative nature.</a:t>
            </a:r>
          </a:p>
          <a:p>
            <a:endParaRPr lang="en-US" dirty="0">
              <a:latin typeface="Optima" panose="02000503060000020004" pitchFamily="2" charset="0"/>
            </a:endParaRPr>
          </a:p>
          <a:p>
            <a:endParaRPr lang="en-US" dirty="0">
              <a:latin typeface="Optima" panose="02000503060000020004" pitchFamily="2" charset="0"/>
            </a:endParaRPr>
          </a:p>
          <a:p>
            <a:pPr marL="285750" indent="-285750">
              <a:buFontTx/>
              <a:buChar char="-"/>
            </a:pPr>
            <a:endParaRPr lang="en-US" dirty="0">
              <a:latin typeface="Optima" panose="02000503060000020004" pitchFamily="2" charset="0"/>
            </a:endParaRPr>
          </a:p>
          <a:p>
            <a:endParaRPr lang="en-US" dirty="0"/>
          </a:p>
        </p:txBody>
      </p:sp>
    </p:spTree>
    <p:extLst>
      <p:ext uri="{BB962C8B-B14F-4D97-AF65-F5344CB8AC3E}">
        <p14:creationId xmlns:p14="http://schemas.microsoft.com/office/powerpoint/2010/main" val="363737218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docProps/app.xml><?xml version="1.0" encoding="utf-8"?>
<Properties xmlns="http://schemas.openxmlformats.org/officeDocument/2006/extended-properties" xmlns:vt="http://schemas.openxmlformats.org/officeDocument/2006/docPropsVTypes">
  <TotalTime>23</TotalTime>
  <Words>2714</Words>
  <Application>Microsoft Macintosh PowerPoint</Application>
  <PresentationFormat>Widescreen</PresentationFormat>
  <Paragraphs>904</Paragraphs>
  <Slides>65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65</vt:i4>
      </vt:variant>
    </vt:vector>
  </HeadingPairs>
  <TitlesOfParts>
    <vt:vector size="70" baseType="lpstr">
      <vt:lpstr>Arial</vt:lpstr>
      <vt:lpstr>Calibri</vt:lpstr>
      <vt:lpstr>Calibri Light</vt:lpstr>
      <vt:lpstr>Optima</vt:lpstr>
      <vt:lpstr>Celestial</vt:lpstr>
      <vt:lpstr>PowerPoint Presentation</vt:lpstr>
      <vt:lpstr>The Overarching Question:</vt:lpstr>
      <vt:lpstr>How do Specific Psychological Differences* Impact an Individual’s Financial Well-Being? </vt:lpstr>
      <vt:lpstr>Data sourced from:</vt:lpstr>
      <vt:lpstr>Review of related Work</vt:lpstr>
      <vt:lpstr>The Model building Process</vt:lpstr>
      <vt:lpstr>The codebook</vt:lpstr>
      <vt:lpstr>The Codebook</vt:lpstr>
      <vt:lpstr>The Response Variable:</vt:lpstr>
      <vt:lpstr>THE EXPLANATORY VARIABLES: FINAL MODEL</vt:lpstr>
      <vt:lpstr>THE EXPLANATORY VARIABLES: FINAL MODEL</vt:lpstr>
      <vt:lpstr>THE EXPLANATORY VARIABLES: FINAL MODEL</vt:lpstr>
      <vt:lpstr>Data Cleaning</vt:lpstr>
      <vt:lpstr>THE EXPLANATORY VARIABLES: UNUSED</vt:lpstr>
      <vt:lpstr>RESEARCH METHODS: DATA SPLIT</vt:lpstr>
      <vt:lpstr>FIRST training Model: Summary</vt:lpstr>
      <vt:lpstr>PowerPoint Presentation</vt:lpstr>
      <vt:lpstr>PowerPoint Presentation</vt:lpstr>
      <vt:lpstr>FIRST training Model: Summary</vt:lpstr>
      <vt:lpstr>RESEARCH METHODS: DATA SPLIT PART 2</vt:lpstr>
      <vt:lpstr>SECOND TRAINING MODEL SUMMARY</vt:lpstr>
      <vt:lpstr>PowerPoint Presentation</vt:lpstr>
      <vt:lpstr>PowerPoint Presentation</vt:lpstr>
      <vt:lpstr>SECOND TRAINING MODEL SUMMARY</vt:lpstr>
      <vt:lpstr>Comparing test / training models</vt:lpstr>
      <vt:lpstr>CHEcking assumptions of the final model</vt:lpstr>
      <vt:lpstr>FWBscore</vt:lpstr>
      <vt:lpstr>FWBscore</vt:lpstr>
      <vt:lpstr>FWBscore</vt:lpstr>
      <vt:lpstr>LMSCORE</vt:lpstr>
      <vt:lpstr>LMSCORE vs. FWBSCORE</vt:lpstr>
      <vt:lpstr>LMSCORE vs. FWBSCORE</vt:lpstr>
      <vt:lpstr>LMSCORE vs. FWBSCORE</vt:lpstr>
      <vt:lpstr>PSYCONNECT</vt:lpstr>
      <vt:lpstr>PSYCONNECT vs. FWBSCORE</vt:lpstr>
      <vt:lpstr>PSYCONNECT vs. FWBSCORE</vt:lpstr>
      <vt:lpstr>Psyconnect vS FWBSCORE</vt:lpstr>
      <vt:lpstr>SATISFACTION</vt:lpstr>
      <vt:lpstr>Satisfaction vs FWBSCORE</vt:lpstr>
      <vt:lpstr>SATISFACTION vs. FWBSCORE</vt:lpstr>
      <vt:lpstr>Satisfaction vs fwbscore</vt:lpstr>
      <vt:lpstr>DELAYGRAT</vt:lpstr>
      <vt:lpstr>DELAYGRAT vS FWBSCORE</vt:lpstr>
      <vt:lpstr>DELAYGRAT vs fwbscore</vt:lpstr>
      <vt:lpstr>DILIGENCE</vt:lpstr>
      <vt:lpstr>DILIGENCE vs fwbscore</vt:lpstr>
      <vt:lpstr>DILIGENCE vs fwbscore</vt:lpstr>
      <vt:lpstr>DIstrEss</vt:lpstr>
      <vt:lpstr>DISTRESS vs FWBSCORE</vt:lpstr>
      <vt:lpstr>DISTRESS vs FWBSCORE</vt:lpstr>
      <vt:lpstr>The final model ASSUMPTIONS CHECK</vt:lpstr>
      <vt:lpstr>PowerPoint Presentation</vt:lpstr>
      <vt:lpstr>PowerPoint Presentation</vt:lpstr>
      <vt:lpstr>PowerPoint Presentation</vt:lpstr>
      <vt:lpstr>PowerPoint Presentation</vt:lpstr>
      <vt:lpstr>The formula:</vt:lpstr>
      <vt:lpstr>REGRESSION &amp; INFERENCE ANALYSIS</vt:lpstr>
      <vt:lpstr>PowerPoint Presentation</vt:lpstr>
      <vt:lpstr>PowerPoint Presentation</vt:lpstr>
      <vt:lpstr>FINAL MODEL CONFIDENCE INTERVAL</vt:lpstr>
      <vt:lpstr>FINAL MODEL CONFIDENCE INTERVAL</vt:lpstr>
      <vt:lpstr>FINAL MODEL SUMMARY</vt:lpstr>
      <vt:lpstr>Practical significance</vt:lpstr>
      <vt:lpstr>Insights I walked away with</vt:lpstr>
      <vt:lpstr>Work Cited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Hendry, Mason M</dc:creator>
  <cp:lastModifiedBy>Hendry, Mason M</cp:lastModifiedBy>
  <cp:revision>3</cp:revision>
  <dcterms:created xsi:type="dcterms:W3CDTF">2020-07-11T04:23:23Z</dcterms:created>
  <dcterms:modified xsi:type="dcterms:W3CDTF">2020-07-11T04:46:56Z</dcterms:modified>
</cp:coreProperties>
</file>